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56" r:id="rId5"/>
    <p:sldId id="311" r:id="rId6"/>
    <p:sldId id="267" r:id="rId7"/>
    <p:sldId id="272" r:id="rId8"/>
    <p:sldId id="296" r:id="rId9"/>
    <p:sldId id="301" r:id="rId10"/>
    <p:sldId id="302" r:id="rId11"/>
    <p:sldId id="303" r:id="rId12"/>
    <p:sldId id="304" r:id="rId13"/>
    <p:sldId id="305" r:id="rId14"/>
    <p:sldId id="306" r:id="rId15"/>
    <p:sldId id="307" r:id="rId16"/>
    <p:sldId id="308" r:id="rId17"/>
    <p:sldId id="312" r:id="rId18"/>
  </p:sldIdLst>
  <p:sldSz cx="9906000" cy="6858000" type="A4"/>
  <p:notesSz cx="6858000" cy="9144000"/>
  <p:custDataLst>
    <p:tags r:id="rId2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541" userDrawn="1">
          <p15:clr>
            <a:srgbClr val="A4A3A4"/>
          </p15:clr>
        </p15:guide>
        <p15:guide id="2" pos="3687" userDrawn="1">
          <p15:clr>
            <a:srgbClr val="A4A3A4"/>
          </p15:clr>
        </p15:guide>
        <p15:guide id="3" orient="horz" pos="3135" userDrawn="1">
          <p15:clr>
            <a:srgbClr val="A4A3A4"/>
          </p15:clr>
        </p15:guide>
        <p15:guide id="4" orient="horz" pos="2160" userDrawn="1">
          <p15:clr>
            <a:srgbClr val="A4A3A4"/>
          </p15:clr>
        </p15:guide>
        <p15:guide id="5" pos="3796" userDrawn="1">
          <p15:clr>
            <a:srgbClr val="A4A3A4"/>
          </p15:clr>
        </p15:guide>
        <p15:guide id="6" orient="horz" pos="19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000" autoAdjust="0"/>
    <p:restoredTop sz="94434" autoAdjust="0"/>
  </p:normalViewPr>
  <p:slideViewPr>
    <p:cSldViewPr snapToGrid="0" showGuides="1">
      <p:cViewPr varScale="1">
        <p:scale>
          <a:sx n="66" d="100"/>
          <a:sy n="66" d="100"/>
        </p:scale>
        <p:origin x="1290" y="78"/>
      </p:cViewPr>
      <p:guideLst>
        <p:guide pos="1541"/>
        <p:guide pos="3687"/>
        <p:guide orient="horz" pos="3135"/>
        <p:guide orient="horz" pos="2160"/>
        <p:guide pos="3796"/>
        <p:guide orient="horz" pos="1911"/>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6.wmf"/></Relationships>
</file>

<file path=ppt/media/image1.jpeg>
</file>

<file path=ppt/media/image10.png>
</file>

<file path=ppt/media/image12.png>
</file>

<file path=ppt/media/image14.png>
</file>

<file path=ppt/media/image17.png>
</file>

<file path=ppt/media/image18.png>
</file>

<file path=ppt/media/image2.jpeg>
</file>

<file path=ppt/media/image20.png>
</file>

<file path=ppt/media/image22.png>
</file>

<file path=ppt/media/image24.png>
</file>

<file path=ppt/media/image3.jpg>
</file>

<file path=ppt/media/image4.png>
</file>

<file path=ppt/media/image5.png>
</file>

<file path=ppt/media/image6.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301BAB-B17B-4FB8-81EB-29DAE7A439B6}" type="datetimeFigureOut">
              <a:rPr lang="de-DE" smtClean="0"/>
              <a:t>21.04.2017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0D947D-55C8-4857-A33A-24607871B02C}" type="slidenum">
              <a:rPr lang="de-DE" smtClean="0"/>
              <a:t>‹Nr.›</a:t>
            </a:fld>
            <a:endParaRPr lang="de-DE"/>
          </a:p>
        </p:txBody>
      </p:sp>
    </p:spTree>
    <p:extLst>
      <p:ext uri="{BB962C8B-B14F-4D97-AF65-F5344CB8AC3E}">
        <p14:creationId xmlns:p14="http://schemas.microsoft.com/office/powerpoint/2010/main" val="17066477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dirty="0"/>
          </a:p>
        </p:txBody>
      </p:sp>
    </p:spTree>
    <p:extLst>
      <p:ext uri="{BB962C8B-B14F-4D97-AF65-F5344CB8AC3E}">
        <p14:creationId xmlns:p14="http://schemas.microsoft.com/office/powerpoint/2010/main" val="1316718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14</a:t>
            </a:fld>
            <a:endParaRPr lang="en-US"/>
          </a:p>
        </p:txBody>
      </p:sp>
    </p:spTree>
    <p:extLst>
      <p:ext uri="{BB962C8B-B14F-4D97-AF65-F5344CB8AC3E}">
        <p14:creationId xmlns:p14="http://schemas.microsoft.com/office/powerpoint/2010/main" val="30223101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36265541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4 - Left dark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2" y="0"/>
            <a:ext cx="9906000" cy="6858000"/>
          </a:xfrm>
          <a:prstGeom prst="rect">
            <a:avLst/>
          </a:prstGeom>
        </p:spPr>
      </p:pic>
      <p:sp>
        <p:nvSpPr>
          <p:cNvPr id="7"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4</a:t>
            </a:r>
            <a:br>
              <a:rPr lang="en-GB" dirty="0" smtClean="0"/>
            </a:br>
            <a:r>
              <a:rPr lang="en-GB" dirty="0" smtClean="0"/>
              <a:t>dark left vertical image</a:t>
            </a:r>
            <a:endParaRPr lang="en-US" dirty="0"/>
          </a:p>
        </p:txBody>
      </p:sp>
      <p:sp>
        <p:nvSpPr>
          <p:cNvPr id="9"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8387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TextBox 29"/>
          <p:cNvSpPr txBox="1"/>
          <p:nvPr userDrawn="1">
            <p:custDataLst>
              <p:tags r:id="rId38"/>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smtClean="0">
                <a:solidFill>
                  <a:schemeClr val="bg1">
                    <a:lumMod val="65000"/>
                  </a:schemeClr>
                </a:solidFill>
                <a:latin typeface="+mn-lt"/>
                <a:ea typeface="+mn-ea"/>
                <a:cs typeface="+mn-cs"/>
              </a:rPr>
              <a:t>© </a:t>
            </a:r>
            <a:r>
              <a:rPr lang="en-US" sz="600" kern="1200" noProof="0" dirty="0" smtClean="0">
                <a:solidFill>
                  <a:schemeClr val="bg1">
                    <a:lumMod val="65000"/>
                  </a:schemeClr>
                </a:solidFill>
                <a:latin typeface="+mn-lt"/>
                <a:ea typeface="+mn-ea"/>
                <a:cs typeface="+mn-cs"/>
              </a:rPr>
              <a:t>2017 </a:t>
            </a:r>
            <a:r>
              <a:rPr lang="en-US" sz="600" kern="1200" noProof="0" dirty="0" smtClean="0">
                <a:solidFill>
                  <a:schemeClr val="bg1">
                    <a:lumMod val="65000"/>
                  </a:schemeClr>
                </a:solidFill>
                <a:latin typeface="+mn-lt"/>
                <a:ea typeface="+mn-ea"/>
                <a:cs typeface="+mn-cs"/>
              </a:rPr>
              <a:t>KPMG International Cooperative (“KPMG International”). KPMG International provides no client services and is a Swiss entity with which the independent member firms of the KPMG network are affiliated.</a:t>
            </a:r>
            <a:endParaRPr lang="en-GB"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703" r:id="rId4"/>
    <p:sldLayoutId id="2147483675" r:id="rId5"/>
    <p:sldLayoutId id="2147483680" r:id="rId6"/>
    <p:sldLayoutId id="2147483707" r:id="rId7"/>
    <p:sldLayoutId id="2147483729" r:id="rId8"/>
    <p:sldLayoutId id="2147483708" r:id="rId9"/>
    <p:sldLayoutId id="2147483723" r:id="rId10"/>
    <p:sldLayoutId id="2147483726" r:id="rId11"/>
    <p:sldLayoutId id="2147483730" r:id="rId12"/>
    <p:sldLayoutId id="2147483666" r:id="rId13"/>
    <p:sldLayoutId id="2147483705" r:id="rId14"/>
    <p:sldLayoutId id="2147483689" r:id="rId15"/>
    <p:sldLayoutId id="2147483690" r:id="rId16"/>
    <p:sldLayoutId id="2147483692" r:id="rId17"/>
    <p:sldLayoutId id="2147483693" r:id="rId18"/>
    <p:sldLayoutId id="2147483694" r:id="rId19"/>
    <p:sldLayoutId id="2147483695" r:id="rId20"/>
    <p:sldLayoutId id="2147483701" r:id="rId21"/>
    <p:sldLayoutId id="2147483697" r:id="rId22"/>
    <p:sldLayoutId id="2147483698" r:id="rId23"/>
    <p:sldLayoutId id="2147483699" r:id="rId24"/>
    <p:sldLayoutId id="2147483711" r:id="rId25"/>
    <p:sldLayoutId id="2147483712" r:id="rId26"/>
    <p:sldLayoutId id="2147483682" r:id="rId27"/>
    <p:sldLayoutId id="2147483683" r:id="rId28"/>
    <p:sldLayoutId id="2147483684" r:id="rId29"/>
    <p:sldLayoutId id="2147483685" r:id="rId30"/>
    <p:sldLayoutId id="2147483720" r:id="rId31"/>
    <p:sldLayoutId id="2147483721" r:id="rId32"/>
    <p:sldLayoutId id="2147483719" r:id="rId33"/>
    <p:sldLayoutId id="2147483728" r:id="rId34"/>
    <p:sldLayoutId id="2147483667" r:id="rId35"/>
    <p:sldLayoutId id="2147483732" r:id="rId36"/>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6.wmf"/><Relationship Id="rId4" Type="http://schemas.openxmlformats.org/officeDocument/2006/relationships/package" Target="../embeddings/Microsoft_Excel-Arbeitsblatt1.xlsx"/></Relationships>
</file>

<file path=ppt/slides/_rels/slide10.xml.rels><?xml version="1.0" encoding="UTF-8" standalone="yes"?>
<Relationships xmlns="http://schemas.openxmlformats.org/package/2006/relationships"><Relationship Id="rId8" Type="http://schemas.openxmlformats.org/officeDocument/2006/relationships/tags" Target="../tags/tag58.xml"/><Relationship Id="rId3" Type="http://schemas.openxmlformats.org/officeDocument/2006/relationships/tags" Target="../tags/tag53.xml"/><Relationship Id="rId7" Type="http://schemas.openxmlformats.org/officeDocument/2006/relationships/tags" Target="../tags/tag57.xml"/><Relationship Id="rId12" Type="http://schemas.openxmlformats.org/officeDocument/2006/relationships/image" Target="../media/image20.png"/><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tags" Target="../tags/tag56.xml"/><Relationship Id="rId11" Type="http://schemas.openxmlformats.org/officeDocument/2006/relationships/image" Target="../media/image19.emf"/><Relationship Id="rId5" Type="http://schemas.openxmlformats.org/officeDocument/2006/relationships/tags" Target="../tags/tag55.xml"/><Relationship Id="rId10" Type="http://schemas.openxmlformats.org/officeDocument/2006/relationships/slideLayout" Target="../slideLayouts/slideLayout15.xml"/><Relationship Id="rId4" Type="http://schemas.openxmlformats.org/officeDocument/2006/relationships/tags" Target="../tags/tag54.xml"/><Relationship Id="rId9" Type="http://schemas.openxmlformats.org/officeDocument/2006/relationships/tags" Target="../tags/tag59.xml"/></Relationships>
</file>

<file path=ppt/slides/_rels/slide11.xml.rels><?xml version="1.0" encoding="UTF-8" standalone="yes"?>
<Relationships xmlns="http://schemas.openxmlformats.org/package/2006/relationships"><Relationship Id="rId8" Type="http://schemas.openxmlformats.org/officeDocument/2006/relationships/tags" Target="../tags/tag67.xml"/><Relationship Id="rId13" Type="http://schemas.openxmlformats.org/officeDocument/2006/relationships/tags" Target="../tags/tag72.xml"/><Relationship Id="rId3" Type="http://schemas.openxmlformats.org/officeDocument/2006/relationships/tags" Target="../tags/tag62.xml"/><Relationship Id="rId7" Type="http://schemas.openxmlformats.org/officeDocument/2006/relationships/tags" Target="../tags/tag66.xml"/><Relationship Id="rId12" Type="http://schemas.openxmlformats.org/officeDocument/2006/relationships/tags" Target="../tags/tag71.xml"/><Relationship Id="rId2" Type="http://schemas.openxmlformats.org/officeDocument/2006/relationships/tags" Target="../tags/tag61.xml"/><Relationship Id="rId16" Type="http://schemas.openxmlformats.org/officeDocument/2006/relationships/image" Target="../media/image22.png"/><Relationship Id="rId1" Type="http://schemas.openxmlformats.org/officeDocument/2006/relationships/tags" Target="../tags/tag60.xml"/><Relationship Id="rId6" Type="http://schemas.openxmlformats.org/officeDocument/2006/relationships/tags" Target="../tags/tag65.xml"/><Relationship Id="rId11" Type="http://schemas.openxmlformats.org/officeDocument/2006/relationships/tags" Target="../tags/tag70.xml"/><Relationship Id="rId5" Type="http://schemas.openxmlformats.org/officeDocument/2006/relationships/tags" Target="../tags/tag64.xml"/><Relationship Id="rId15" Type="http://schemas.openxmlformats.org/officeDocument/2006/relationships/image" Target="../media/image21.emf"/><Relationship Id="rId10" Type="http://schemas.openxmlformats.org/officeDocument/2006/relationships/tags" Target="../tags/tag69.xml"/><Relationship Id="rId4" Type="http://schemas.openxmlformats.org/officeDocument/2006/relationships/tags" Target="../tags/tag63.xml"/><Relationship Id="rId9" Type="http://schemas.openxmlformats.org/officeDocument/2006/relationships/tags" Target="../tags/tag68.xml"/><Relationship Id="rId14"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tags" Target="../tags/tag74.xml"/><Relationship Id="rId7" Type="http://schemas.openxmlformats.org/officeDocument/2006/relationships/slideLayout" Target="../slideLayouts/slideLayout12.xml"/><Relationship Id="rId12" Type="http://schemas.openxmlformats.org/officeDocument/2006/relationships/image" Target="../media/image6.wmf"/><Relationship Id="rId2" Type="http://schemas.openxmlformats.org/officeDocument/2006/relationships/tags" Target="../tags/tag73.xml"/><Relationship Id="rId1" Type="http://schemas.openxmlformats.org/officeDocument/2006/relationships/vmlDrawing" Target="../drawings/vmlDrawing4.vml"/><Relationship Id="rId6" Type="http://schemas.openxmlformats.org/officeDocument/2006/relationships/tags" Target="../tags/tag77.xml"/><Relationship Id="rId11" Type="http://schemas.openxmlformats.org/officeDocument/2006/relationships/package" Target="../embeddings/Microsoft_Excel-Arbeitsblatt4.xlsx"/><Relationship Id="rId5" Type="http://schemas.openxmlformats.org/officeDocument/2006/relationships/tags" Target="../tags/tag76.xml"/><Relationship Id="rId10" Type="http://schemas.openxmlformats.org/officeDocument/2006/relationships/oleObject" Target="../embeddings/oleObject4.bin"/><Relationship Id="rId4" Type="http://schemas.openxmlformats.org/officeDocument/2006/relationships/tags" Target="../tags/tag75.xml"/><Relationship Id="rId9" Type="http://schemas.openxmlformats.org/officeDocument/2006/relationships/image" Target="../media/image24.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ags" Target="../tags/tag78.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6.xml"/><Relationship Id="rId1" Type="http://schemas.openxmlformats.org/officeDocument/2006/relationships/tags" Target="../tags/tag7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image" Target="../media/image10.png"/><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image" Target="../media/image9.png"/><Relationship Id="rId2" Type="http://schemas.openxmlformats.org/officeDocument/2006/relationships/tags" Target="../tags/tag3.xml"/><Relationship Id="rId16" Type="http://schemas.openxmlformats.org/officeDocument/2006/relationships/image" Target="../media/image6.wmf"/><Relationship Id="rId1" Type="http://schemas.openxmlformats.org/officeDocument/2006/relationships/vmlDrawing" Target="../drawings/vmlDrawing2.vml"/><Relationship Id="rId6" Type="http://schemas.openxmlformats.org/officeDocument/2006/relationships/tags" Target="../tags/tag7.xml"/><Relationship Id="rId11" Type="http://schemas.openxmlformats.org/officeDocument/2006/relationships/image" Target="../media/image8.emf"/><Relationship Id="rId5" Type="http://schemas.openxmlformats.org/officeDocument/2006/relationships/tags" Target="../tags/tag6.xml"/><Relationship Id="rId15" Type="http://schemas.openxmlformats.org/officeDocument/2006/relationships/package" Target="../embeddings/Microsoft_Excel-Arbeitsblatt2.xlsx"/><Relationship Id="rId10" Type="http://schemas.openxmlformats.org/officeDocument/2006/relationships/image" Target="../media/image7.emf"/><Relationship Id="rId4" Type="http://schemas.openxmlformats.org/officeDocument/2006/relationships/tags" Target="../tags/tag5.xml"/><Relationship Id="rId9" Type="http://schemas.openxmlformats.org/officeDocument/2006/relationships/slideLayout" Target="../slideLayouts/slideLayout14.xml"/><Relationship Id="rId14" Type="http://schemas.openxmlformats.org/officeDocument/2006/relationships/oleObject" Target="../embeddings/oleObject2.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10.xml"/></Relationships>
</file>

<file path=ppt/slides/_rels/slide6.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4"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12.png"/><Relationship Id="rId5" Type="http://schemas.openxmlformats.org/officeDocument/2006/relationships/image" Target="../media/image11.emf"/><Relationship Id="rId4"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tags" Target="../tags/tag28.xml"/><Relationship Id="rId18" Type="http://schemas.openxmlformats.org/officeDocument/2006/relationships/tags" Target="../tags/tag33.xml"/><Relationship Id="rId26" Type="http://schemas.openxmlformats.org/officeDocument/2006/relationships/oleObject" Target="../embeddings/oleObject3.bin"/><Relationship Id="rId3" Type="http://schemas.openxmlformats.org/officeDocument/2006/relationships/tags" Target="../tags/tag18.xml"/><Relationship Id="rId21" Type="http://schemas.openxmlformats.org/officeDocument/2006/relationships/tags" Target="../tags/tag36.xml"/><Relationship Id="rId7" Type="http://schemas.openxmlformats.org/officeDocument/2006/relationships/tags" Target="../tags/tag22.xml"/><Relationship Id="rId12" Type="http://schemas.openxmlformats.org/officeDocument/2006/relationships/tags" Target="../tags/tag27.xml"/><Relationship Id="rId17" Type="http://schemas.openxmlformats.org/officeDocument/2006/relationships/tags" Target="../tags/tag32.xml"/><Relationship Id="rId25" Type="http://schemas.openxmlformats.org/officeDocument/2006/relationships/image" Target="../media/image14.png"/><Relationship Id="rId2" Type="http://schemas.openxmlformats.org/officeDocument/2006/relationships/tags" Target="../tags/tag17.xml"/><Relationship Id="rId16" Type="http://schemas.openxmlformats.org/officeDocument/2006/relationships/tags" Target="../tags/tag31.xml"/><Relationship Id="rId20" Type="http://schemas.openxmlformats.org/officeDocument/2006/relationships/tags" Target="../tags/tag35.xml"/><Relationship Id="rId1" Type="http://schemas.openxmlformats.org/officeDocument/2006/relationships/vmlDrawing" Target="../drawings/vmlDrawing3.vml"/><Relationship Id="rId6" Type="http://schemas.openxmlformats.org/officeDocument/2006/relationships/tags" Target="../tags/tag21.xml"/><Relationship Id="rId11" Type="http://schemas.openxmlformats.org/officeDocument/2006/relationships/tags" Target="../tags/tag26.xml"/><Relationship Id="rId24" Type="http://schemas.openxmlformats.org/officeDocument/2006/relationships/image" Target="../media/image13.emf"/><Relationship Id="rId5" Type="http://schemas.openxmlformats.org/officeDocument/2006/relationships/tags" Target="../tags/tag20.xml"/><Relationship Id="rId15" Type="http://schemas.openxmlformats.org/officeDocument/2006/relationships/tags" Target="../tags/tag30.xml"/><Relationship Id="rId23" Type="http://schemas.openxmlformats.org/officeDocument/2006/relationships/slideLayout" Target="../slideLayouts/slideLayout15.xml"/><Relationship Id="rId28" Type="http://schemas.openxmlformats.org/officeDocument/2006/relationships/image" Target="../media/image6.wmf"/><Relationship Id="rId10" Type="http://schemas.openxmlformats.org/officeDocument/2006/relationships/tags" Target="../tags/tag25.xml"/><Relationship Id="rId19" Type="http://schemas.openxmlformats.org/officeDocument/2006/relationships/tags" Target="../tags/tag34.xml"/><Relationship Id="rId4" Type="http://schemas.openxmlformats.org/officeDocument/2006/relationships/tags" Target="../tags/tag19.xml"/><Relationship Id="rId9" Type="http://schemas.openxmlformats.org/officeDocument/2006/relationships/tags" Target="../tags/tag24.xml"/><Relationship Id="rId14" Type="http://schemas.openxmlformats.org/officeDocument/2006/relationships/tags" Target="../tags/tag29.xml"/><Relationship Id="rId22" Type="http://schemas.openxmlformats.org/officeDocument/2006/relationships/tags" Target="../tags/tag37.xml"/><Relationship Id="rId27" Type="http://schemas.openxmlformats.org/officeDocument/2006/relationships/package" Target="../embeddings/Microsoft_Excel-Arbeitsblatt3.xlsx"/></Relationships>
</file>

<file path=ppt/slides/_rels/slide9.xml.rels><?xml version="1.0" encoding="UTF-8" standalone="yes"?>
<Relationships xmlns="http://schemas.openxmlformats.org/package/2006/relationships"><Relationship Id="rId8" Type="http://schemas.openxmlformats.org/officeDocument/2006/relationships/tags" Target="../tags/tag45.xml"/><Relationship Id="rId13" Type="http://schemas.openxmlformats.org/officeDocument/2006/relationships/tags" Target="../tags/tag50.xml"/><Relationship Id="rId18" Type="http://schemas.openxmlformats.org/officeDocument/2006/relationships/image" Target="../media/image18.png"/><Relationship Id="rId3" Type="http://schemas.openxmlformats.org/officeDocument/2006/relationships/tags" Target="../tags/tag40.xml"/><Relationship Id="rId7" Type="http://schemas.openxmlformats.org/officeDocument/2006/relationships/tags" Target="../tags/tag44.xml"/><Relationship Id="rId12" Type="http://schemas.openxmlformats.org/officeDocument/2006/relationships/tags" Target="../tags/tag49.xml"/><Relationship Id="rId17" Type="http://schemas.openxmlformats.org/officeDocument/2006/relationships/image" Target="../media/image17.png"/><Relationship Id="rId2" Type="http://schemas.openxmlformats.org/officeDocument/2006/relationships/tags" Target="../tags/tag39.xml"/><Relationship Id="rId16" Type="http://schemas.openxmlformats.org/officeDocument/2006/relationships/image" Target="../media/image16.emf"/><Relationship Id="rId1" Type="http://schemas.openxmlformats.org/officeDocument/2006/relationships/tags" Target="../tags/tag38.xml"/><Relationship Id="rId6" Type="http://schemas.openxmlformats.org/officeDocument/2006/relationships/tags" Target="../tags/tag43.xml"/><Relationship Id="rId11" Type="http://schemas.openxmlformats.org/officeDocument/2006/relationships/tags" Target="../tags/tag48.xml"/><Relationship Id="rId5" Type="http://schemas.openxmlformats.org/officeDocument/2006/relationships/tags" Target="../tags/tag42.xml"/><Relationship Id="rId15" Type="http://schemas.openxmlformats.org/officeDocument/2006/relationships/image" Target="../media/image15.emf"/><Relationship Id="rId10" Type="http://schemas.openxmlformats.org/officeDocument/2006/relationships/tags" Target="../tags/tag47.xml"/><Relationship Id="rId4" Type="http://schemas.openxmlformats.org/officeDocument/2006/relationships/tags" Target="../tags/tag41.xml"/><Relationship Id="rId9" Type="http://schemas.openxmlformats.org/officeDocument/2006/relationships/tags" Target="../tags/tag46.xml"/><Relationship Id="rId14"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Workbook</a:t>
            </a:r>
            <a:br>
              <a:rPr lang="en-US" sz="10000" dirty="0" smtClean="0"/>
            </a:br>
            <a:r>
              <a:rPr lang="en-US" sz="10000" dirty="0" smtClean="0"/>
              <a:t>Cash Flow (Historical)</a:t>
            </a:r>
            <a:r>
              <a:rPr lang="en-US" dirty="0" smtClean="0"/>
              <a:t/>
            </a:r>
            <a:br>
              <a:rPr lang="en-US" dirty="0" smtClean="0"/>
            </a:br>
            <a:endParaRPr lang="en-US"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3" name="Objekt 2"/>
          <p:cNvGraphicFramePr>
            <a:graphicFrameLocks noChangeAspect="1"/>
          </p:cNvGraphicFramePr>
          <p:nvPr>
            <p:extLst>
              <p:ext uri="{D42A27DB-BD31-4B8C-83A1-F6EECF244321}">
                <p14:modId xmlns:p14="http://schemas.microsoft.com/office/powerpoint/2010/main" val="1469932425"/>
              </p:ext>
            </p:extLst>
          </p:nvPr>
        </p:nvGraphicFramePr>
        <p:xfrm>
          <a:off x="-1128713" y="6021388"/>
          <a:ext cx="914400" cy="771525"/>
        </p:xfrm>
        <a:graphic>
          <a:graphicData uri="http://schemas.openxmlformats.org/presentationml/2006/ole">
            <mc:AlternateContent xmlns:mc="http://schemas.openxmlformats.org/markup-compatibility/2006">
              <mc:Choice xmlns:v="urn:schemas-microsoft-com:vml" Requires="v">
                <p:oleObj spid="_x0000_s1064" name="Arbeitsblatt" showAsIcon="1" r:id="rId4" imgW="914400" imgH="771480" progId="Excel.Sheet.12">
                  <p:embed/>
                </p:oleObj>
              </mc:Choice>
              <mc:Fallback>
                <p:oleObj name="Arbeitsblatt" showAsIcon="1" r:id="rId4" imgW="914400" imgH="771480" progId="Excel.Sheet.12">
                  <p:embed/>
                  <p:pic>
                    <p:nvPicPr>
                      <p:cNvPr id="0" name=""/>
                      <p:cNvPicPr/>
                      <p:nvPr/>
                    </p:nvPicPr>
                    <p:blipFill>
                      <a:blip r:embed="rId5"/>
                      <a:stretch>
                        <a:fillRect/>
                      </a:stretch>
                    </p:blipFill>
                    <p:spPr>
                      <a:xfrm>
                        <a:off x="-1128713" y="602138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a:t>Example Analysis 1 – Cash </a:t>
            </a:r>
            <a:r>
              <a:rPr lang="en-US" dirty="0" smtClean="0"/>
              <a:t>flow summary</a:t>
            </a:r>
            <a:endParaRPr lang="en-US" dirty="0"/>
          </a:p>
        </p:txBody>
      </p:sp>
      <p:sp>
        <p:nvSpPr>
          <p:cNvPr id="5" name="Textplatzhalter 4"/>
          <p:cNvSpPr>
            <a:spLocks noGrp="1"/>
          </p:cNvSpPr>
          <p:nvPr>
            <p:ph type="body" sz="quarter" idx="12"/>
          </p:nvPr>
        </p:nvSpPr>
        <p:spPr/>
        <p:txBody>
          <a:bodyPr/>
          <a:lstStyle/>
          <a:p>
            <a:r>
              <a:rPr lang="en-US" dirty="0"/>
              <a:t>Cash Flow (historical</a:t>
            </a:r>
            <a:r>
              <a:rPr lang="en-US" dirty="0" smtClean="0"/>
              <a:t>)</a:t>
            </a:r>
            <a:endParaRPr lang="en-US" dirty="0"/>
          </a:p>
        </p:txBody>
      </p:sp>
      <p:sp>
        <p:nvSpPr>
          <p:cNvPr id="39" name="Rectangle 4"/>
          <p:cNvSpPr>
            <a:spLocks noChangeArrowheads="1"/>
          </p:cNvSpPr>
          <p:nvPr>
            <p:custDataLst>
              <p:tags r:id="rId1"/>
            </p:custDataLst>
          </p:nvPr>
        </p:nvSpPr>
        <p:spPr bwMode="auto">
          <a:xfrm>
            <a:off x="5781675" y="1424354"/>
            <a:ext cx="3631222" cy="781930"/>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0" lvl="2" defTabSz="762000" eaLnBrk="0" hangingPunct="0">
              <a:lnSpc>
                <a:spcPct val="90000"/>
              </a:lnSpc>
            </a:pPr>
            <a:r>
              <a:rPr lang="en-US" sz="800" dirty="0" smtClean="0">
                <a:solidFill>
                  <a:schemeClr val="bg1"/>
                </a:solidFill>
              </a:rPr>
              <a:t>After </a:t>
            </a:r>
            <a:r>
              <a:rPr lang="en-US" sz="800" dirty="0">
                <a:solidFill>
                  <a:schemeClr val="bg1"/>
                </a:solidFill>
              </a:rPr>
              <a:t>the discussion of P&amp;L and balance sheet (including investments/capex) in preceding report sections, we often run out of insightful comments when presenting the cash flow, especially once we have discussed cash conversion at the front of the report.</a:t>
            </a:r>
          </a:p>
          <a:p>
            <a:pPr marL="0" lvl="2" defTabSz="762000" eaLnBrk="0" hangingPunct="0">
              <a:lnSpc>
                <a:spcPct val="90000"/>
              </a:lnSpc>
            </a:pPr>
            <a:r>
              <a:rPr lang="en-US" sz="800" dirty="0" smtClean="0">
                <a:solidFill>
                  <a:schemeClr val="bg1"/>
                </a:solidFill>
              </a:rPr>
              <a:t>In </a:t>
            </a:r>
            <a:r>
              <a:rPr lang="en-US" sz="800" dirty="0">
                <a:solidFill>
                  <a:schemeClr val="bg1"/>
                </a:solidFill>
              </a:rPr>
              <a:t>that case, consider to move the cash flow presentation into the appendix, perhaps with a few comments on specific items.</a:t>
            </a:r>
          </a:p>
        </p:txBody>
      </p:sp>
      <p:sp>
        <p:nvSpPr>
          <p:cNvPr id="44" name="Rectangle 4"/>
          <p:cNvSpPr>
            <a:spLocks noChangeArrowheads="1"/>
          </p:cNvSpPr>
          <p:nvPr>
            <p:custDataLst>
              <p:tags r:id="rId2"/>
            </p:custDataLst>
          </p:nvPr>
        </p:nvSpPr>
        <p:spPr bwMode="auto">
          <a:xfrm>
            <a:off x="5781675" y="2954317"/>
            <a:ext cx="3205571" cy="762131"/>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144000" lvl="2" indent="-144000" defTabSz="762000" eaLnBrk="0" hangingPunct="0">
              <a:lnSpc>
                <a:spcPct val="90000"/>
              </a:lnSpc>
              <a:buClr>
                <a:schemeClr val="bg1"/>
              </a:buClr>
              <a:buFont typeface="Arial" panose="020B0604020202020204" pitchFamily="34" charset="0"/>
              <a:buChar char="-"/>
            </a:pPr>
            <a:r>
              <a:rPr lang="en-US" sz="700" dirty="0">
                <a:solidFill>
                  <a:schemeClr val="bg1"/>
                </a:solidFill>
              </a:rPr>
              <a:t>Proceeds from disposal reflect the sale of the old site in December </a:t>
            </a:r>
            <a:r>
              <a:rPr lang="en-US" sz="700" dirty="0" smtClean="0">
                <a:solidFill>
                  <a:schemeClr val="bg1"/>
                </a:solidFill>
              </a:rPr>
              <a:t>2011</a:t>
            </a:r>
            <a:r>
              <a:rPr lang="en-US" sz="700" dirty="0">
                <a:solidFill>
                  <a:schemeClr val="bg1"/>
                </a:solidFill>
              </a:rPr>
              <a:t>.</a:t>
            </a:r>
          </a:p>
          <a:p>
            <a:pPr marL="144000" lvl="2" indent="-144000" defTabSz="762000" eaLnBrk="0" hangingPunct="0">
              <a:lnSpc>
                <a:spcPct val="90000"/>
              </a:lnSpc>
              <a:buClr>
                <a:schemeClr val="bg1"/>
              </a:buClr>
              <a:buFont typeface="Arial" panose="020B0604020202020204" pitchFamily="34" charset="0"/>
              <a:buChar char="-"/>
            </a:pPr>
            <a:r>
              <a:rPr lang="en-US" sz="700" dirty="0">
                <a:solidFill>
                  <a:schemeClr val="bg1"/>
                </a:solidFill>
              </a:rPr>
              <a:t>The respective gain on disposal of €3.2m is reported in extraordinary result, net of €124k extraordinary expenses related to legally wind down [four] no longer operating subsidiaries. </a:t>
            </a:r>
          </a:p>
          <a:p>
            <a:pPr marL="144000" lvl="2" indent="-144000" defTabSz="762000" eaLnBrk="0" hangingPunct="0">
              <a:lnSpc>
                <a:spcPct val="90000"/>
              </a:lnSpc>
              <a:buClr>
                <a:schemeClr val="bg1"/>
              </a:buClr>
              <a:buFont typeface="Arial" panose="020B0604020202020204" pitchFamily="34" charset="0"/>
              <a:buChar char="-"/>
            </a:pPr>
            <a:r>
              <a:rPr lang="en-US" sz="700" dirty="0">
                <a:solidFill>
                  <a:schemeClr val="bg1"/>
                </a:solidFill>
              </a:rPr>
              <a:t>We present these proceeds within Investing Cash Flow because they were immediately re-invested to buy a new site in and new testing facilities for this new site. </a:t>
            </a:r>
          </a:p>
        </p:txBody>
      </p:sp>
      <p:pic>
        <p:nvPicPr>
          <p:cNvPr id="3" name="Grafik 2"/>
          <p:cNvPicPr>
            <a:picLocks noChangeAspect="1"/>
          </p:cNvPicPr>
          <p:nvPr>
            <p:custDataLst>
              <p:tags r:id="rId3"/>
            </p:custDataLst>
          </p:nvPr>
        </p:nvPicPr>
        <p:blipFill>
          <a:blip r:embed="rId11"/>
          <a:stretch>
            <a:fillRect/>
          </a:stretch>
        </p:blipFill>
        <p:spPr>
          <a:xfrm>
            <a:off x="488950" y="1424354"/>
            <a:ext cx="4692047" cy="3617846"/>
          </a:xfrm>
          <a:prstGeom prst="rect">
            <a:avLst/>
          </a:prstGeom>
        </p:spPr>
      </p:pic>
      <p:sp>
        <p:nvSpPr>
          <p:cNvPr id="64" name="Rectangle 4"/>
          <p:cNvSpPr>
            <a:spLocks noChangeArrowheads="1"/>
          </p:cNvSpPr>
          <p:nvPr>
            <p:custDataLst>
              <p:tags r:id="rId4"/>
            </p:custDataLst>
          </p:nvPr>
        </p:nvSpPr>
        <p:spPr bwMode="auto">
          <a:xfrm>
            <a:off x="5781674" y="3986432"/>
            <a:ext cx="3205571" cy="407044"/>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defTabSz="762000" eaLnBrk="0" hangingPunct="0">
              <a:lnSpc>
                <a:spcPct val="90000"/>
              </a:lnSpc>
              <a:buClr>
                <a:schemeClr val="bg1"/>
              </a:buClr>
            </a:pPr>
            <a:r>
              <a:rPr lang="en-US" sz="700" dirty="0">
                <a:solidFill>
                  <a:schemeClr val="bg1"/>
                </a:solidFill>
              </a:rPr>
              <a:t>Negative free cash flow in </a:t>
            </a:r>
            <a:r>
              <a:rPr lang="en-US" sz="700" dirty="0" smtClean="0">
                <a:solidFill>
                  <a:schemeClr val="bg1"/>
                </a:solidFill>
              </a:rPr>
              <a:t>2011 </a:t>
            </a:r>
            <a:r>
              <a:rPr lang="en-US" sz="700" dirty="0">
                <a:solidFill>
                  <a:schemeClr val="bg1"/>
                </a:solidFill>
              </a:rPr>
              <a:t>and </a:t>
            </a:r>
            <a:r>
              <a:rPr lang="en-US" sz="700" dirty="0" smtClean="0">
                <a:solidFill>
                  <a:schemeClr val="bg1"/>
                </a:solidFill>
              </a:rPr>
              <a:t>2012 </a:t>
            </a:r>
            <a:r>
              <a:rPr lang="en-US" sz="700" dirty="0">
                <a:solidFill>
                  <a:schemeClr val="bg1"/>
                </a:solidFill>
              </a:rPr>
              <a:t>was financed by:</a:t>
            </a:r>
          </a:p>
          <a:p>
            <a:pPr marL="144000" lvl="2" indent="-144000" defTabSz="762000" eaLnBrk="0" hangingPunct="0">
              <a:lnSpc>
                <a:spcPct val="90000"/>
              </a:lnSpc>
              <a:buClr>
                <a:schemeClr val="bg1"/>
              </a:buClr>
              <a:buFont typeface="Arial" panose="020B0604020202020204" pitchFamily="34" charset="0"/>
              <a:buChar char="-"/>
            </a:pPr>
            <a:r>
              <a:rPr lang="en-US" sz="700" dirty="0">
                <a:solidFill>
                  <a:schemeClr val="bg1"/>
                </a:solidFill>
              </a:rPr>
              <a:t>€1.6 million reduction in cash in </a:t>
            </a:r>
            <a:r>
              <a:rPr lang="en-US" sz="700" dirty="0" smtClean="0">
                <a:solidFill>
                  <a:schemeClr val="bg1"/>
                </a:solidFill>
              </a:rPr>
              <a:t>2011</a:t>
            </a:r>
            <a:r>
              <a:rPr lang="en-US" sz="700" dirty="0">
                <a:solidFill>
                  <a:schemeClr val="bg1"/>
                </a:solidFill>
              </a:rPr>
              <a:t>; and</a:t>
            </a:r>
          </a:p>
          <a:p>
            <a:pPr marL="144000" lvl="2" indent="-144000" defTabSz="762000" eaLnBrk="0" hangingPunct="0">
              <a:lnSpc>
                <a:spcPct val="90000"/>
              </a:lnSpc>
              <a:buClr>
                <a:schemeClr val="bg1"/>
              </a:buClr>
              <a:buFont typeface="Arial" panose="020B0604020202020204" pitchFamily="34" charset="0"/>
              <a:buChar char="-"/>
            </a:pPr>
            <a:r>
              <a:rPr lang="en-US" sz="700" dirty="0">
                <a:solidFill>
                  <a:schemeClr val="bg1"/>
                </a:solidFill>
              </a:rPr>
              <a:t>€2.6 million new loans plus a further €0.7 million reduction in cash in </a:t>
            </a:r>
            <a:r>
              <a:rPr lang="en-US" sz="700" dirty="0" smtClean="0">
                <a:solidFill>
                  <a:schemeClr val="bg1"/>
                </a:solidFill>
              </a:rPr>
              <a:t>2012</a:t>
            </a:r>
            <a:endParaRPr lang="en-US" sz="700" dirty="0">
              <a:solidFill>
                <a:schemeClr val="bg1"/>
              </a:solidFill>
            </a:endParaRPr>
          </a:p>
        </p:txBody>
      </p:sp>
      <p:cxnSp>
        <p:nvCxnSpPr>
          <p:cNvPr id="69" name="Gewinkelte Verbindung 68"/>
          <p:cNvCxnSpPr>
            <a:stCxn id="44" idx="1"/>
            <a:endCxn id="70" idx="0"/>
          </p:cNvCxnSpPr>
          <p:nvPr/>
        </p:nvCxnSpPr>
        <p:spPr>
          <a:xfrm rot="10800000">
            <a:off x="4601535" y="3195869"/>
            <a:ext cx="1180140" cy="139514"/>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70" name="Rounded Rectangle 2"/>
          <p:cNvSpPr/>
          <p:nvPr>
            <p:custDataLst>
              <p:tags r:id="rId5"/>
            </p:custDataLst>
          </p:nvPr>
        </p:nvSpPr>
        <p:spPr>
          <a:xfrm rot="5400000">
            <a:off x="4236645" y="2970493"/>
            <a:ext cx="279028"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72" name="Rounded Rectangle 2"/>
          <p:cNvSpPr/>
          <p:nvPr>
            <p:custDataLst>
              <p:tags r:id="rId6"/>
            </p:custDataLst>
          </p:nvPr>
        </p:nvSpPr>
        <p:spPr>
          <a:xfrm rot="5400000">
            <a:off x="4587622" y="3472924"/>
            <a:ext cx="165848" cy="1039526"/>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73" name="Rounded Rectangle 2"/>
          <p:cNvSpPr/>
          <p:nvPr>
            <p:custDataLst>
              <p:tags r:id="rId7"/>
            </p:custDataLst>
          </p:nvPr>
        </p:nvSpPr>
        <p:spPr>
          <a:xfrm rot="5400000">
            <a:off x="4287067" y="4461237"/>
            <a:ext cx="165462" cy="456655"/>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75" name="Rounded Rectangle 2"/>
          <p:cNvSpPr/>
          <p:nvPr>
            <p:custDataLst>
              <p:tags r:id="rId8"/>
            </p:custDataLst>
          </p:nvPr>
        </p:nvSpPr>
        <p:spPr>
          <a:xfrm rot="5400000">
            <a:off x="4879250" y="4313192"/>
            <a:ext cx="165462" cy="456655"/>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cxnSp>
        <p:nvCxnSpPr>
          <p:cNvPr id="76" name="Gewinkelte Verbindung 75"/>
          <p:cNvCxnSpPr>
            <a:stCxn id="64" idx="1"/>
            <a:endCxn id="72" idx="0"/>
          </p:cNvCxnSpPr>
          <p:nvPr/>
        </p:nvCxnSpPr>
        <p:spPr>
          <a:xfrm rot="10800000">
            <a:off x="5190310" y="3992688"/>
            <a:ext cx="591365" cy="197267"/>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78" name="Gewinkelte Verbindung 77"/>
          <p:cNvCxnSpPr>
            <a:stCxn id="64" idx="1"/>
            <a:endCxn id="75" idx="0"/>
          </p:cNvCxnSpPr>
          <p:nvPr/>
        </p:nvCxnSpPr>
        <p:spPr>
          <a:xfrm rot="10800000" flipV="1">
            <a:off x="5190310" y="4189954"/>
            <a:ext cx="591365" cy="351566"/>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79" name="Gewinkelte Verbindung 78"/>
          <p:cNvCxnSpPr>
            <a:stCxn id="64" idx="1"/>
            <a:endCxn id="73" idx="0"/>
          </p:cNvCxnSpPr>
          <p:nvPr/>
        </p:nvCxnSpPr>
        <p:spPr>
          <a:xfrm rot="10800000" flipV="1">
            <a:off x="4598126" y="4189953"/>
            <a:ext cx="1183548" cy="499611"/>
          </a:xfrm>
          <a:prstGeom prst="bentConnector3">
            <a:avLst>
              <a:gd name="adj1" fmla="val 24983"/>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pic>
        <p:nvPicPr>
          <p:cNvPr id="6" name="Grafik 5"/>
          <p:cNvPicPr>
            <a:picLocks noChangeAspect="1"/>
          </p:cNvPicPr>
          <p:nvPr>
            <p:custDataLst>
              <p:tags r:id="rId9"/>
            </p:custDataLst>
          </p:nvPr>
        </p:nvPicPr>
        <p:blipFill>
          <a:blip r:embed="rId12"/>
          <a:stretch>
            <a:fillRect/>
          </a:stretch>
        </p:blipFill>
        <p:spPr>
          <a:xfrm>
            <a:off x="-2793400" y="1747077"/>
            <a:ext cx="1975275" cy="2219136"/>
          </a:xfrm>
          <a:prstGeom prst="rect">
            <a:avLst/>
          </a:prstGeom>
        </p:spPr>
      </p:pic>
    </p:spTree>
    <p:extLst>
      <p:ext uri="{BB962C8B-B14F-4D97-AF65-F5344CB8AC3E}">
        <p14:creationId xmlns:p14="http://schemas.microsoft.com/office/powerpoint/2010/main" val="15535708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smtClean="0"/>
              <a:t>Example Analysis 1 – Cash flow workings 2012</a:t>
            </a:r>
            <a:endParaRPr lang="en-US" dirty="0"/>
          </a:p>
        </p:txBody>
      </p:sp>
      <p:sp>
        <p:nvSpPr>
          <p:cNvPr id="5" name="Textplatzhalter 4"/>
          <p:cNvSpPr>
            <a:spLocks noGrp="1"/>
          </p:cNvSpPr>
          <p:nvPr>
            <p:ph type="body" sz="quarter" idx="12"/>
          </p:nvPr>
        </p:nvSpPr>
        <p:spPr/>
        <p:txBody>
          <a:bodyPr/>
          <a:lstStyle/>
          <a:p>
            <a:r>
              <a:rPr lang="en-US" dirty="0"/>
              <a:t>Cash Flow (historical</a:t>
            </a:r>
            <a:r>
              <a:rPr lang="en-US" dirty="0" smtClean="0"/>
              <a:t>)</a:t>
            </a:r>
            <a:endParaRPr lang="en-US" dirty="0"/>
          </a:p>
        </p:txBody>
      </p:sp>
      <p:sp>
        <p:nvSpPr>
          <p:cNvPr id="44" name="Rectangle 4"/>
          <p:cNvSpPr>
            <a:spLocks noChangeArrowheads="1"/>
          </p:cNvSpPr>
          <p:nvPr>
            <p:custDataLst>
              <p:tags r:id="rId1"/>
            </p:custDataLst>
          </p:nvPr>
        </p:nvSpPr>
        <p:spPr bwMode="auto">
          <a:xfrm>
            <a:off x="8142515" y="2490683"/>
            <a:ext cx="1274535" cy="762131"/>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defTabSz="762000" eaLnBrk="0" hangingPunct="0">
              <a:lnSpc>
                <a:spcPct val="90000"/>
              </a:lnSpc>
              <a:buClr>
                <a:schemeClr val="bg1"/>
              </a:buClr>
            </a:pPr>
            <a:r>
              <a:rPr lang="en-US" sz="700" dirty="0">
                <a:solidFill>
                  <a:schemeClr val="bg1"/>
                </a:solidFill>
              </a:rPr>
              <a:t>Reflects two generators which were in own use but shall now be sold. </a:t>
            </a:r>
          </a:p>
          <a:p>
            <a:pPr marL="0" lvl="2" defTabSz="762000" eaLnBrk="0" hangingPunct="0">
              <a:lnSpc>
                <a:spcPct val="90000"/>
              </a:lnSpc>
              <a:buClr>
                <a:schemeClr val="bg1"/>
              </a:buClr>
            </a:pPr>
            <a:r>
              <a:rPr lang="en-US" sz="700" dirty="0">
                <a:solidFill>
                  <a:schemeClr val="bg1"/>
                </a:solidFill>
              </a:rPr>
              <a:t>Hence their book value was transferred from fixed assets to inventories.</a:t>
            </a:r>
          </a:p>
        </p:txBody>
      </p:sp>
      <p:sp>
        <p:nvSpPr>
          <p:cNvPr id="70" name="Rounded Rectangle 2"/>
          <p:cNvSpPr/>
          <p:nvPr>
            <p:custDataLst>
              <p:tags r:id="rId2"/>
            </p:custDataLst>
          </p:nvPr>
        </p:nvSpPr>
        <p:spPr>
          <a:xfrm rot="5400000">
            <a:off x="7472215" y="2947851"/>
            <a:ext cx="279028"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17" name="Rectangle 4"/>
          <p:cNvSpPr>
            <a:spLocks noChangeArrowheads="1"/>
          </p:cNvSpPr>
          <p:nvPr>
            <p:custDataLst>
              <p:tags r:id="rId3"/>
            </p:custDataLst>
          </p:nvPr>
        </p:nvSpPr>
        <p:spPr bwMode="auto">
          <a:xfrm>
            <a:off x="8142516" y="1435787"/>
            <a:ext cx="1265826" cy="914811"/>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0" lvl="2" defTabSz="762000" eaLnBrk="0" hangingPunct="0">
              <a:lnSpc>
                <a:spcPct val="90000"/>
              </a:lnSpc>
            </a:pPr>
            <a:r>
              <a:rPr lang="en-US" sz="800" dirty="0">
                <a:solidFill>
                  <a:schemeClr val="bg1"/>
                </a:solidFill>
              </a:rPr>
              <a:t>In this </a:t>
            </a:r>
            <a:r>
              <a:rPr lang="en-US" sz="800" dirty="0" smtClean="0">
                <a:solidFill>
                  <a:schemeClr val="bg1"/>
                </a:solidFill>
              </a:rPr>
              <a:t>workbook </a:t>
            </a:r>
            <a:r>
              <a:rPr lang="en-US" sz="800" dirty="0">
                <a:solidFill>
                  <a:schemeClr val="bg1"/>
                </a:solidFill>
              </a:rPr>
              <a:t>we present cash flow workings for one year only. </a:t>
            </a:r>
          </a:p>
          <a:p>
            <a:pPr marL="0" lvl="2" defTabSz="762000" eaLnBrk="0" hangingPunct="0">
              <a:lnSpc>
                <a:spcPct val="90000"/>
              </a:lnSpc>
            </a:pPr>
            <a:r>
              <a:rPr lang="en-US" sz="800" dirty="0">
                <a:solidFill>
                  <a:schemeClr val="bg1"/>
                </a:solidFill>
              </a:rPr>
              <a:t>A report should include such backup for each year </a:t>
            </a:r>
            <a:r>
              <a:rPr lang="en-US" sz="800" dirty="0" smtClean="0">
                <a:solidFill>
                  <a:schemeClr val="bg1"/>
                </a:solidFill>
              </a:rPr>
              <a:t>(</a:t>
            </a:r>
            <a:r>
              <a:rPr lang="en-US" sz="800" dirty="0" smtClean="0">
                <a:solidFill>
                  <a:schemeClr val="bg1"/>
                </a:solidFill>
                <a:sym typeface="Wingdings" panose="05000000000000000000" pitchFamily="2" charset="2"/>
              </a:rPr>
              <a:t></a:t>
            </a:r>
            <a:r>
              <a:rPr lang="en-US" sz="800" dirty="0" smtClean="0">
                <a:solidFill>
                  <a:schemeClr val="bg1"/>
                </a:solidFill>
              </a:rPr>
              <a:t> Excel Tool)</a:t>
            </a:r>
            <a:endParaRPr lang="en-US" sz="800" dirty="0">
              <a:solidFill>
                <a:schemeClr val="bg1"/>
              </a:solidFill>
            </a:endParaRPr>
          </a:p>
        </p:txBody>
      </p:sp>
      <p:pic>
        <p:nvPicPr>
          <p:cNvPr id="2" name="Grafik 1"/>
          <p:cNvPicPr>
            <a:picLocks noChangeAspect="1"/>
          </p:cNvPicPr>
          <p:nvPr>
            <p:custDataLst>
              <p:tags r:id="rId4"/>
            </p:custDataLst>
          </p:nvPr>
        </p:nvPicPr>
        <p:blipFill>
          <a:blip r:embed="rId15"/>
          <a:stretch>
            <a:fillRect/>
          </a:stretch>
        </p:blipFill>
        <p:spPr>
          <a:xfrm>
            <a:off x="502704" y="1422400"/>
            <a:ext cx="7398755" cy="4599090"/>
          </a:xfrm>
          <a:prstGeom prst="rect">
            <a:avLst/>
          </a:prstGeom>
        </p:spPr>
      </p:pic>
      <p:sp>
        <p:nvSpPr>
          <p:cNvPr id="21" name="Text Box 8"/>
          <p:cNvSpPr txBox="1">
            <a:spLocks noChangeArrowheads="1"/>
          </p:cNvSpPr>
          <p:nvPr>
            <p:custDataLst>
              <p:tags r:id="rId5"/>
            </p:custDataLst>
          </p:nvPr>
        </p:nvSpPr>
        <p:spPr bwMode="gray">
          <a:xfrm>
            <a:off x="488950" y="6032494"/>
            <a:ext cx="7330178"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 Annual report 2010-12; KPMG analysis</a:t>
            </a:r>
            <a:endParaRPr lang="en-US" sz="600" dirty="0">
              <a:latin typeface="Arial"/>
              <a:cs typeface="Arial" pitchFamily="34" charset="0"/>
            </a:endParaRPr>
          </a:p>
        </p:txBody>
      </p:sp>
      <p:sp>
        <p:nvSpPr>
          <p:cNvPr id="23" name="Rounded Rectangle 2"/>
          <p:cNvSpPr/>
          <p:nvPr>
            <p:custDataLst>
              <p:tags r:id="rId6"/>
            </p:custDataLst>
          </p:nvPr>
        </p:nvSpPr>
        <p:spPr>
          <a:xfrm rot="5400000">
            <a:off x="6799322" y="3385562"/>
            <a:ext cx="132478" cy="2027038"/>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4" name="Rounded Rectangle 2"/>
          <p:cNvSpPr/>
          <p:nvPr>
            <p:custDataLst>
              <p:tags r:id="rId7"/>
            </p:custDataLst>
          </p:nvPr>
        </p:nvSpPr>
        <p:spPr>
          <a:xfrm rot="5400000">
            <a:off x="7341870" y="3082290"/>
            <a:ext cx="144780" cy="96012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6" name="Rounded Rectangle 2"/>
          <p:cNvSpPr/>
          <p:nvPr>
            <p:custDataLst>
              <p:tags r:id="rId8"/>
            </p:custDataLst>
          </p:nvPr>
        </p:nvSpPr>
        <p:spPr>
          <a:xfrm rot="5400000">
            <a:off x="7063260" y="2637011"/>
            <a:ext cx="165462" cy="456655"/>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cxnSp>
        <p:nvCxnSpPr>
          <p:cNvPr id="33" name="Gewinkelte Verbindung 32"/>
          <p:cNvCxnSpPr>
            <a:stCxn id="44" idx="1"/>
            <a:endCxn id="26" idx="0"/>
          </p:cNvCxnSpPr>
          <p:nvPr/>
        </p:nvCxnSpPr>
        <p:spPr>
          <a:xfrm rot="10800000">
            <a:off x="7374319" y="2871749"/>
            <a:ext cx="768196" cy="0"/>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37" name="Rectangle 4"/>
          <p:cNvSpPr>
            <a:spLocks noChangeArrowheads="1"/>
          </p:cNvSpPr>
          <p:nvPr>
            <p:custDataLst>
              <p:tags r:id="rId9"/>
            </p:custDataLst>
          </p:nvPr>
        </p:nvSpPr>
        <p:spPr bwMode="auto">
          <a:xfrm>
            <a:off x="8142515" y="3464314"/>
            <a:ext cx="1274535" cy="206308"/>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defTabSz="762000" eaLnBrk="0" hangingPunct="0">
              <a:lnSpc>
                <a:spcPct val="90000"/>
              </a:lnSpc>
              <a:buClr>
                <a:schemeClr val="bg1"/>
              </a:buClr>
            </a:pPr>
            <a:r>
              <a:rPr lang="en-US" sz="700" dirty="0">
                <a:solidFill>
                  <a:schemeClr val="bg1"/>
                </a:solidFill>
              </a:rPr>
              <a:t>Depreciation</a:t>
            </a:r>
          </a:p>
        </p:txBody>
      </p:sp>
      <p:cxnSp>
        <p:nvCxnSpPr>
          <p:cNvPr id="38" name="Gewinkelte Verbindung 37"/>
          <p:cNvCxnSpPr>
            <a:stCxn id="37" idx="1"/>
            <a:endCxn id="24" idx="0"/>
          </p:cNvCxnSpPr>
          <p:nvPr/>
        </p:nvCxnSpPr>
        <p:spPr>
          <a:xfrm rot="10800000">
            <a:off x="7894321" y="3567468"/>
            <a:ext cx="248195" cy="0"/>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42" name="Rectangle 4"/>
          <p:cNvSpPr>
            <a:spLocks noChangeArrowheads="1"/>
          </p:cNvSpPr>
          <p:nvPr>
            <p:custDataLst>
              <p:tags r:id="rId10"/>
            </p:custDataLst>
          </p:nvPr>
        </p:nvSpPr>
        <p:spPr bwMode="auto">
          <a:xfrm>
            <a:off x="8142515" y="3955594"/>
            <a:ext cx="1274536" cy="895807"/>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defTabSz="762000" eaLnBrk="0" hangingPunct="0">
              <a:lnSpc>
                <a:spcPct val="90000"/>
              </a:lnSpc>
              <a:buClr>
                <a:schemeClr val="bg1"/>
              </a:buClr>
            </a:pPr>
            <a:r>
              <a:rPr lang="en-US" sz="700" dirty="0">
                <a:solidFill>
                  <a:schemeClr val="bg1"/>
                </a:solidFill>
              </a:rPr>
              <a:t>Restructuring expense of €303k reported as "extraordinary expense" (below EBIT)</a:t>
            </a:r>
          </a:p>
          <a:p>
            <a:pPr marL="0" lvl="2" defTabSz="762000" eaLnBrk="0" hangingPunct="0">
              <a:lnSpc>
                <a:spcPct val="90000"/>
              </a:lnSpc>
              <a:buClr>
                <a:schemeClr val="bg1"/>
              </a:buClr>
            </a:pPr>
            <a:r>
              <a:rPr lang="en-US" sz="700" dirty="0" smtClean="0">
                <a:solidFill>
                  <a:schemeClr val="bg1"/>
                </a:solidFill>
              </a:rPr>
              <a:t>- less </a:t>
            </a:r>
            <a:r>
              <a:rPr lang="en-US" sz="700" dirty="0">
                <a:solidFill>
                  <a:schemeClr val="bg1"/>
                </a:solidFill>
              </a:rPr>
              <a:t>€94k movement in </a:t>
            </a:r>
            <a:r>
              <a:rPr lang="en-US" sz="700" dirty="0" smtClean="0">
                <a:solidFill>
                  <a:schemeClr val="bg1"/>
                </a:solidFill>
              </a:rPr>
              <a:t>restructuring </a:t>
            </a:r>
            <a:r>
              <a:rPr lang="en-US" sz="700" dirty="0">
                <a:solidFill>
                  <a:schemeClr val="bg1"/>
                </a:solidFill>
              </a:rPr>
              <a:t>provisions </a:t>
            </a:r>
          </a:p>
          <a:p>
            <a:pPr marL="0" lvl="2" defTabSz="762000" eaLnBrk="0" hangingPunct="0">
              <a:lnSpc>
                <a:spcPct val="90000"/>
              </a:lnSpc>
              <a:buClr>
                <a:schemeClr val="bg1"/>
              </a:buClr>
            </a:pPr>
            <a:r>
              <a:rPr lang="en-US" sz="700" dirty="0" smtClean="0">
                <a:solidFill>
                  <a:schemeClr val="bg1"/>
                </a:solidFill>
              </a:rPr>
              <a:t>= €</a:t>
            </a:r>
            <a:r>
              <a:rPr lang="en-US" sz="700" dirty="0">
                <a:solidFill>
                  <a:schemeClr val="bg1"/>
                </a:solidFill>
              </a:rPr>
              <a:t>209k cash outflow in 2012</a:t>
            </a:r>
          </a:p>
        </p:txBody>
      </p:sp>
      <p:sp>
        <p:nvSpPr>
          <p:cNvPr id="46" name="Rectangle 4"/>
          <p:cNvSpPr>
            <a:spLocks noChangeArrowheads="1"/>
          </p:cNvSpPr>
          <p:nvPr>
            <p:custDataLst>
              <p:tags r:id="rId11"/>
            </p:custDataLst>
          </p:nvPr>
        </p:nvSpPr>
        <p:spPr bwMode="auto">
          <a:xfrm>
            <a:off x="3300550" y="4130040"/>
            <a:ext cx="1606847" cy="1348740"/>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0" lvl="2" defTabSz="762000" eaLnBrk="0" hangingPunct="0">
              <a:lnSpc>
                <a:spcPct val="90000"/>
              </a:lnSpc>
              <a:buClr>
                <a:schemeClr val="bg1"/>
              </a:buClr>
            </a:pPr>
            <a:r>
              <a:rPr lang="en-US" sz="700" dirty="0" smtClean="0">
                <a:solidFill>
                  <a:schemeClr val="bg1"/>
                </a:solidFill>
              </a:rPr>
              <a:t>Note: “</a:t>
            </a:r>
            <a:r>
              <a:rPr lang="en-US" sz="700" dirty="0">
                <a:solidFill>
                  <a:schemeClr val="bg1"/>
                </a:solidFill>
              </a:rPr>
              <a:t>cash from exceptional items" corresponds conceptually with "extraordinary cash flows" in the RES format.</a:t>
            </a:r>
          </a:p>
          <a:p>
            <a:pPr marL="0" lvl="2" defTabSz="762000" eaLnBrk="0" hangingPunct="0">
              <a:lnSpc>
                <a:spcPct val="90000"/>
              </a:lnSpc>
              <a:buClr>
                <a:schemeClr val="bg1"/>
              </a:buClr>
            </a:pPr>
            <a:endParaRPr lang="en-US" sz="700" dirty="0" smtClean="0">
              <a:solidFill>
                <a:schemeClr val="bg1"/>
              </a:solidFill>
            </a:endParaRPr>
          </a:p>
          <a:p>
            <a:pPr marL="0" lvl="2" defTabSz="762000" eaLnBrk="0" hangingPunct="0">
              <a:lnSpc>
                <a:spcPct val="90000"/>
              </a:lnSpc>
              <a:buClr>
                <a:schemeClr val="bg1"/>
              </a:buClr>
            </a:pPr>
            <a:r>
              <a:rPr lang="en-US" sz="700" dirty="0" smtClean="0">
                <a:solidFill>
                  <a:schemeClr val="bg1"/>
                </a:solidFill>
              </a:rPr>
              <a:t>The RES format, however, presents extraordinary cash flows after the financing cash flow (”at the bottom”)</a:t>
            </a:r>
          </a:p>
          <a:p>
            <a:pPr marL="0" lvl="2" defTabSz="762000" eaLnBrk="0" hangingPunct="0">
              <a:lnSpc>
                <a:spcPct val="90000"/>
              </a:lnSpc>
            </a:pPr>
            <a:endParaRPr lang="en-US" sz="700" dirty="0" smtClean="0">
              <a:solidFill>
                <a:schemeClr val="bg1"/>
              </a:solidFill>
            </a:endParaRPr>
          </a:p>
          <a:p>
            <a:pPr marL="0" lvl="2" defTabSz="762000" eaLnBrk="0" hangingPunct="0">
              <a:lnSpc>
                <a:spcPct val="90000"/>
              </a:lnSpc>
            </a:pPr>
            <a:r>
              <a:rPr lang="en-US" sz="700" dirty="0" smtClean="0">
                <a:solidFill>
                  <a:schemeClr val="bg1"/>
                </a:solidFill>
              </a:rPr>
              <a:t>For </a:t>
            </a:r>
            <a:r>
              <a:rPr lang="en-US" sz="700" dirty="0">
                <a:solidFill>
                  <a:schemeClr val="bg1"/>
                </a:solidFill>
              </a:rPr>
              <a:t>typical RES format Cash flow presentation </a:t>
            </a:r>
          </a:p>
          <a:p>
            <a:pPr marL="0" lvl="2" defTabSz="762000" eaLnBrk="0" hangingPunct="0">
              <a:lnSpc>
                <a:spcPct val="90000"/>
              </a:lnSpc>
            </a:pPr>
            <a:r>
              <a:rPr lang="en-US" sz="700" dirty="0">
                <a:solidFill>
                  <a:schemeClr val="bg1"/>
                </a:solidFill>
                <a:sym typeface="Wingdings" panose="05000000000000000000" pitchFamily="2" charset="2"/>
              </a:rPr>
              <a:t></a:t>
            </a:r>
            <a:r>
              <a:rPr lang="en-US" sz="700" dirty="0">
                <a:solidFill>
                  <a:schemeClr val="bg1"/>
                </a:solidFill>
              </a:rPr>
              <a:t> Cash Management workbook.</a:t>
            </a:r>
          </a:p>
          <a:p>
            <a:pPr marL="0" lvl="2" defTabSz="762000" eaLnBrk="0" hangingPunct="0">
              <a:lnSpc>
                <a:spcPct val="90000"/>
              </a:lnSpc>
              <a:buClr>
                <a:schemeClr val="bg1"/>
              </a:buClr>
            </a:pPr>
            <a:endParaRPr lang="en-US" sz="700" dirty="0">
              <a:solidFill>
                <a:schemeClr val="bg1"/>
              </a:solidFill>
            </a:endParaRPr>
          </a:p>
        </p:txBody>
      </p:sp>
      <p:cxnSp>
        <p:nvCxnSpPr>
          <p:cNvPr id="47" name="Gewinkelte Verbindung 46"/>
          <p:cNvCxnSpPr>
            <a:stCxn id="46" idx="1"/>
            <a:endCxn id="50" idx="0"/>
          </p:cNvCxnSpPr>
          <p:nvPr/>
        </p:nvCxnSpPr>
        <p:spPr>
          <a:xfrm rot="10800000">
            <a:off x="2880360" y="4399180"/>
            <a:ext cx="420191" cy="405231"/>
          </a:xfrm>
          <a:prstGeom prst="bentConnector3">
            <a:avLst>
              <a:gd name="adj1" fmla="val 50000"/>
            </a:avLst>
          </a:prstGeom>
          <a:ln w="6350">
            <a:solidFill>
              <a:srgbClr val="BC204B"/>
            </a:solidFill>
            <a:tailEnd type="triangle" w="sm" len="sm"/>
          </a:ln>
        </p:spPr>
        <p:style>
          <a:lnRef idx="1">
            <a:schemeClr val="accent1"/>
          </a:lnRef>
          <a:fillRef idx="0">
            <a:schemeClr val="accent1"/>
          </a:fillRef>
          <a:effectRef idx="0">
            <a:schemeClr val="accent1"/>
          </a:effectRef>
          <a:fontRef idx="minor">
            <a:schemeClr val="tx1"/>
          </a:fontRef>
        </p:style>
      </p:cxnSp>
      <p:sp>
        <p:nvSpPr>
          <p:cNvPr id="50" name="Rounded Rectangle 2"/>
          <p:cNvSpPr/>
          <p:nvPr>
            <p:custDataLst>
              <p:tags r:id="rId12"/>
            </p:custDataLst>
          </p:nvPr>
        </p:nvSpPr>
        <p:spPr>
          <a:xfrm rot="5400000">
            <a:off x="1625388" y="3210351"/>
            <a:ext cx="132286" cy="2377656"/>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cxnSp>
        <p:nvCxnSpPr>
          <p:cNvPr id="53" name="Gewinkelte Verbindung 52"/>
          <p:cNvCxnSpPr>
            <a:stCxn id="42" idx="1"/>
            <a:endCxn id="23" idx="0"/>
          </p:cNvCxnSpPr>
          <p:nvPr/>
        </p:nvCxnSpPr>
        <p:spPr>
          <a:xfrm rot="10800000">
            <a:off x="7879081" y="4403498"/>
            <a:ext cx="263435" cy="0"/>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pic>
        <p:nvPicPr>
          <p:cNvPr id="6" name="Grafik 5"/>
          <p:cNvPicPr>
            <a:picLocks noChangeAspect="1"/>
          </p:cNvPicPr>
          <p:nvPr>
            <p:custDataLst>
              <p:tags r:id="rId13"/>
            </p:custDataLst>
          </p:nvPr>
        </p:nvPicPr>
        <p:blipFill>
          <a:blip r:embed="rId16"/>
          <a:stretch>
            <a:fillRect/>
          </a:stretch>
        </p:blipFill>
        <p:spPr>
          <a:xfrm>
            <a:off x="-2722720" y="1435787"/>
            <a:ext cx="1975275" cy="2225233"/>
          </a:xfrm>
          <a:prstGeom prst="rect">
            <a:avLst/>
          </a:prstGeom>
        </p:spPr>
      </p:pic>
    </p:spTree>
    <p:extLst>
      <p:ext uri="{BB962C8B-B14F-4D97-AF65-F5344CB8AC3E}">
        <p14:creationId xmlns:p14="http://schemas.microsoft.com/office/powerpoint/2010/main" val="8970782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platzhalter 6"/>
          <p:cNvSpPr>
            <a:spLocks noGrp="1"/>
          </p:cNvSpPr>
          <p:nvPr>
            <p:ph type="body" sz="quarter" idx="10"/>
          </p:nvPr>
        </p:nvSpPr>
        <p:spPr/>
        <p:txBody>
          <a:bodyPr/>
          <a:lstStyle/>
          <a:p>
            <a:r>
              <a:rPr lang="en-US" dirty="0" smtClean="0"/>
              <a:t>Operating cash flow in the 1HX3 current trading appears more reflective of underlying levels than FYX1 and FYX2 , because prior years benefitted from effects, which do not appear sustainable (e.g. construction projects in inventory and tax refunds).</a:t>
            </a:r>
          </a:p>
          <a:p>
            <a:r>
              <a:rPr lang="en-US" dirty="0" smtClean="0"/>
              <a:t>Historic (FYX1 and FYX2 ) capex was high due to construction of new plants, whereas current 1HX3 capex was significantly below depreciation.</a:t>
            </a:r>
          </a:p>
          <a:p>
            <a:r>
              <a:rPr lang="en-US" dirty="0" smtClean="0"/>
              <a:t>As we understand management does not plan new plants we would expect capex levels for coming years to be comparable to depreciation levels.</a:t>
            </a:r>
          </a:p>
          <a:p>
            <a:endParaRPr lang="en-US" dirty="0"/>
          </a:p>
        </p:txBody>
      </p:sp>
      <p:sp>
        <p:nvSpPr>
          <p:cNvPr id="8" name="Textplatzhalter 7"/>
          <p:cNvSpPr>
            <a:spLocks noGrp="1"/>
          </p:cNvSpPr>
          <p:nvPr>
            <p:ph type="body" sz="quarter" idx="12"/>
          </p:nvPr>
        </p:nvSpPr>
        <p:spPr/>
        <p:txBody>
          <a:bodyPr/>
          <a:lstStyle/>
          <a:p>
            <a:r>
              <a:rPr lang="en-US" dirty="0"/>
              <a:t>Cash flow from operating activities</a:t>
            </a:r>
          </a:p>
          <a:p>
            <a:pPr lvl="2">
              <a:spcAft>
                <a:spcPts val="300"/>
              </a:spcAft>
            </a:pPr>
            <a:r>
              <a:rPr lang="en-US" dirty="0"/>
              <a:t>Changes in provisions were primarily related to the PPA related provisions at [...] and [...] as well as the following movements at [...]:</a:t>
            </a:r>
          </a:p>
          <a:p>
            <a:pPr lvl="3">
              <a:spcAft>
                <a:spcPts val="300"/>
              </a:spcAft>
            </a:pPr>
            <a:r>
              <a:rPr lang="en-US" dirty="0"/>
              <a:t>PPA adjustment in </a:t>
            </a:r>
            <a:r>
              <a:rPr lang="en-US" dirty="0" smtClean="0"/>
              <a:t>FYX1 </a:t>
            </a:r>
            <a:r>
              <a:rPr lang="en-US" dirty="0"/>
              <a:t>(€13.6 million);</a:t>
            </a:r>
          </a:p>
          <a:p>
            <a:pPr lvl="3">
              <a:spcAft>
                <a:spcPts val="300"/>
              </a:spcAft>
            </a:pPr>
            <a:r>
              <a:rPr lang="en-US" dirty="0"/>
              <a:t>release of the [...] provision in </a:t>
            </a:r>
            <a:r>
              <a:rPr lang="en-US" dirty="0" smtClean="0"/>
              <a:t>FYX2 </a:t>
            </a:r>
            <a:r>
              <a:rPr lang="en-US" dirty="0"/>
              <a:t>(€10.5 million);</a:t>
            </a:r>
          </a:p>
          <a:p>
            <a:pPr lvl="3">
              <a:spcAft>
                <a:spcPts val="300"/>
              </a:spcAft>
            </a:pPr>
            <a:r>
              <a:rPr lang="en-US" dirty="0"/>
              <a:t>[...] (maintenance and refinancing) (€15.1 million in FY11).</a:t>
            </a:r>
          </a:p>
          <a:p>
            <a:pPr lvl="2">
              <a:spcAft>
                <a:spcPts val="300"/>
              </a:spcAft>
            </a:pPr>
            <a:r>
              <a:rPr lang="en-US" dirty="0"/>
              <a:t>Change in working capital excludes movements in accruals and advance payments received which are included in other liabilities. The decline in working capital in </a:t>
            </a:r>
            <a:r>
              <a:rPr lang="en-US" dirty="0" smtClean="0"/>
              <a:t>FYX1 </a:t>
            </a:r>
            <a:r>
              <a:rPr lang="en-US" dirty="0"/>
              <a:t>was driven by the construction project [...], which was completed in </a:t>
            </a:r>
            <a:r>
              <a:rPr lang="en-US" dirty="0" smtClean="0"/>
              <a:t>FYX1. </a:t>
            </a:r>
            <a:r>
              <a:rPr lang="en-US" dirty="0"/>
              <a:t>Cash outflow from working capital in </a:t>
            </a:r>
            <a:r>
              <a:rPr lang="en-US" dirty="0" smtClean="0"/>
              <a:t>1HX3 </a:t>
            </a:r>
            <a:r>
              <a:rPr lang="en-US" dirty="0"/>
              <a:t>was mainly driven by a build-up in trade receivables. Refer to the working capital section of this report for further details.</a:t>
            </a:r>
          </a:p>
          <a:p>
            <a:pPr lvl="2">
              <a:spcAft>
                <a:spcPts val="300"/>
              </a:spcAft>
            </a:pPr>
            <a:r>
              <a:rPr lang="en-US" dirty="0"/>
              <a:t>Change in other receivables comprises operating receivables and receivables from tax authorities for current taxes. Changes in </a:t>
            </a:r>
            <a:r>
              <a:rPr lang="en-US" dirty="0" smtClean="0"/>
              <a:t>FYX2 </a:t>
            </a:r>
            <a:r>
              <a:rPr lang="en-US" dirty="0"/>
              <a:t>are mainly related to [...] (€7.3 million) and to [...] (€39.9 million). The change in receivables of [...]is due to milestone billings and corresponding payments in connection with the construction project.</a:t>
            </a:r>
          </a:p>
          <a:p>
            <a:pPr lvl="2">
              <a:spcAft>
                <a:spcPts val="300"/>
              </a:spcAft>
            </a:pPr>
            <a:r>
              <a:rPr lang="en-US" dirty="0"/>
              <a:t>Changes in other liabilities are mainly related to [...] and are caused by a reduction of the accruals for [...]. Detailed analysis of accruals is set out within the working capital section.</a:t>
            </a:r>
          </a:p>
          <a:p>
            <a:pPr lvl="2">
              <a:spcAft>
                <a:spcPts val="300"/>
              </a:spcAft>
            </a:pPr>
            <a:r>
              <a:rPr lang="en-US" dirty="0"/>
              <a:t>Other cash inflow of €36.7 million in </a:t>
            </a:r>
            <a:r>
              <a:rPr lang="en-US" dirty="0" smtClean="0"/>
              <a:t>FYX2 </a:t>
            </a:r>
            <a:r>
              <a:rPr lang="en-US" dirty="0"/>
              <a:t>is primarily related to down payments of [...] O&amp;M fees.</a:t>
            </a:r>
          </a:p>
        </p:txBody>
      </p:sp>
      <p:sp>
        <p:nvSpPr>
          <p:cNvPr id="6" name="Titel 5"/>
          <p:cNvSpPr>
            <a:spLocks noGrp="1"/>
          </p:cNvSpPr>
          <p:nvPr>
            <p:ph type="title"/>
          </p:nvPr>
        </p:nvSpPr>
        <p:spPr/>
        <p:txBody>
          <a:bodyPr/>
          <a:lstStyle/>
          <a:p>
            <a:r>
              <a:rPr lang="en-US" dirty="0" smtClean="0"/>
              <a:t>Example Analysis 2 – Supporting analysis CF (1/2)</a:t>
            </a:r>
            <a:endParaRPr lang="en-US" dirty="0"/>
          </a:p>
        </p:txBody>
      </p:sp>
      <p:sp>
        <p:nvSpPr>
          <p:cNvPr id="9" name="Textplatzhalter 8"/>
          <p:cNvSpPr>
            <a:spLocks noGrp="1"/>
          </p:cNvSpPr>
          <p:nvPr>
            <p:ph type="body" sz="quarter" idx="13"/>
          </p:nvPr>
        </p:nvSpPr>
        <p:spPr/>
        <p:txBody>
          <a:bodyPr/>
          <a:lstStyle/>
          <a:p>
            <a:r>
              <a:rPr lang="en-US" dirty="0"/>
              <a:t>Cash Flow (historical</a:t>
            </a:r>
            <a:r>
              <a:rPr lang="en-US" dirty="0" smtClean="0"/>
              <a:t>)</a:t>
            </a:r>
            <a:endParaRPr lang="en-US" dirty="0"/>
          </a:p>
        </p:txBody>
      </p:sp>
      <p:sp>
        <p:nvSpPr>
          <p:cNvPr id="21" name="Text Box 8"/>
          <p:cNvSpPr txBox="1">
            <a:spLocks noChangeArrowheads="1"/>
          </p:cNvSpPr>
          <p:nvPr>
            <p:custDataLst>
              <p:tags r:id="rId2"/>
            </p:custDataLst>
          </p:nvPr>
        </p:nvSpPr>
        <p:spPr bwMode="auto">
          <a:xfrm>
            <a:off x="2448244" y="5508428"/>
            <a:ext cx="3400547" cy="512961"/>
          </a:xfrm>
          <a:prstGeom prst="rect">
            <a:avLst/>
          </a:prstGeom>
          <a:noFill/>
          <a:ln w="6350">
            <a:noFill/>
            <a:miter lim="800000"/>
            <a:headEnd type="none" w="sm" len="sm"/>
            <a:tailEnd type="none" w="sm" len="sm"/>
          </a:ln>
          <a:effectLst/>
        </p:spPr>
        <p:txBody>
          <a:bodyPr wrap="square" lIns="0" tIns="0" rIns="0" bIns="0" anchor="b">
            <a:spAutoFit/>
          </a:bodyPr>
          <a:lstStyle/>
          <a:p>
            <a:pPr marL="377825" indent="-377825" defTabSz="762000" eaLnBrk="0" hangingPunct="0">
              <a:spcBef>
                <a:spcPts val="200"/>
              </a:spcBef>
              <a:tabLst>
                <a:tab pos="542925" algn="l"/>
              </a:tabLst>
            </a:pPr>
            <a:r>
              <a:rPr lang="en-US" sz="600" dirty="0" smtClean="0">
                <a:solidFill>
                  <a:srgbClr val="000000"/>
                </a:solidFill>
                <a:cs typeface="Arial" pitchFamily="34" charset="0"/>
              </a:rPr>
              <a:t>Note:	(a) 	Change in working capital refers to changes in inventories, trade receivables and 	trade payables</a:t>
            </a:r>
          </a:p>
          <a:p>
            <a:pPr marL="377825" indent="-377825" defTabSz="762000" eaLnBrk="0" hangingPunct="0">
              <a:spcBef>
                <a:spcPts val="200"/>
              </a:spcBef>
              <a:tabLst>
                <a:tab pos="542925" algn="l"/>
              </a:tabLst>
            </a:pPr>
            <a:r>
              <a:rPr lang="en-US" sz="600" dirty="0" smtClean="0">
                <a:solidFill>
                  <a:srgbClr val="000000"/>
                </a:solidFill>
                <a:cs typeface="Arial" pitchFamily="34" charset="0"/>
              </a:rPr>
              <a:t>	(b) 	Cash and cash equivalents at Jun-11 includes inter-affiliate receivables of €1.8 	million</a:t>
            </a:r>
          </a:p>
          <a:p>
            <a:pPr marL="377825" indent="-377825" defTabSz="762000" eaLnBrk="0" hangingPunct="0">
              <a:spcBef>
                <a:spcPts val="200"/>
              </a:spcBef>
              <a:tabLst>
                <a:tab pos="542925" algn="l"/>
              </a:tabLst>
            </a:pPr>
            <a:r>
              <a:rPr lang="en-US" sz="600" dirty="0" smtClean="0">
                <a:solidFill>
                  <a:srgbClr val="000000"/>
                </a:solidFill>
                <a:cs typeface="Arial" pitchFamily="34" charset="0"/>
              </a:rPr>
              <a:t>Source: 	[…]</a:t>
            </a:r>
          </a:p>
        </p:txBody>
      </p:sp>
      <p:sp>
        <p:nvSpPr>
          <p:cNvPr id="22" name="Rectangle 4"/>
          <p:cNvSpPr>
            <a:spLocks noChangeArrowheads="1"/>
          </p:cNvSpPr>
          <p:nvPr>
            <p:custDataLst>
              <p:tags r:id="rId3"/>
            </p:custDataLst>
          </p:nvPr>
        </p:nvSpPr>
        <p:spPr bwMode="auto">
          <a:xfrm>
            <a:off x="6028690" y="5311140"/>
            <a:ext cx="3378504" cy="710249"/>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0" lvl="2" defTabSz="762000" eaLnBrk="0" hangingPunct="0">
              <a:lnSpc>
                <a:spcPct val="90000"/>
              </a:lnSpc>
            </a:pPr>
            <a:r>
              <a:rPr lang="en-US" sz="800" dirty="0">
                <a:solidFill>
                  <a:schemeClr val="bg1"/>
                </a:solidFill>
              </a:rPr>
              <a:t>If we receive a cash flow reporting from the company (target or client), we typically adopt that format for our analysis (unless it is grievously incorrect) rather than forcing our cash flow format upon management.</a:t>
            </a:r>
          </a:p>
          <a:p>
            <a:pPr marL="0" lvl="2" defTabSz="762000" eaLnBrk="0" hangingPunct="0">
              <a:lnSpc>
                <a:spcPct val="90000"/>
              </a:lnSpc>
            </a:pPr>
            <a:r>
              <a:rPr lang="en-US" sz="800" dirty="0">
                <a:solidFill>
                  <a:schemeClr val="bg1"/>
                </a:solidFill>
              </a:rPr>
              <a:t>Otherwise management may be reluctant to discuss “their” numbers in our format, which they may not be familiar with.</a:t>
            </a:r>
          </a:p>
        </p:txBody>
      </p:sp>
      <p:pic>
        <p:nvPicPr>
          <p:cNvPr id="27" name="Grafik 26"/>
          <p:cNvPicPr>
            <a:picLocks noChangeAspect="1"/>
          </p:cNvPicPr>
          <p:nvPr>
            <p:custDataLst>
              <p:tags r:id="rId4"/>
            </p:custDataLst>
          </p:nvPr>
        </p:nvPicPr>
        <p:blipFill>
          <a:blip r:embed="rId8"/>
          <a:stretch>
            <a:fillRect/>
          </a:stretch>
        </p:blipFill>
        <p:spPr>
          <a:xfrm>
            <a:off x="2446338" y="1431620"/>
            <a:ext cx="3419601" cy="4084174"/>
          </a:xfrm>
          <a:prstGeom prst="rect">
            <a:avLst/>
          </a:prstGeom>
        </p:spPr>
      </p:pic>
      <p:sp>
        <p:nvSpPr>
          <p:cNvPr id="31" name="Rectangle 4"/>
          <p:cNvSpPr>
            <a:spLocks noChangeArrowheads="1"/>
          </p:cNvSpPr>
          <p:nvPr>
            <p:custDataLst>
              <p:tags r:id="rId5"/>
            </p:custDataLst>
          </p:nvPr>
        </p:nvSpPr>
        <p:spPr bwMode="auto">
          <a:xfrm>
            <a:off x="2446338" y="926025"/>
            <a:ext cx="3402453" cy="432494"/>
          </a:xfrm>
          <a:prstGeom prst="rect">
            <a:avLst/>
          </a:prstGeom>
          <a:solidFill>
            <a:schemeClr val="accent6"/>
          </a:solidFill>
          <a:ln w="12700">
            <a:solidFill>
              <a:schemeClr val="accent6"/>
            </a:solidFill>
            <a:miter lim="800000"/>
            <a:headEnd/>
            <a:tailEnd/>
          </a:ln>
          <a:effectLst/>
        </p:spPr>
        <p:txBody>
          <a:bodyPr lIns="54000" tIns="54000" rIns="54000" bIns="54000" anchor="ctr" anchorCtr="1"/>
          <a:lstStyle/>
          <a:p>
            <a:pPr marL="0" lvl="2" defTabSz="762000" eaLnBrk="0" hangingPunct="0">
              <a:lnSpc>
                <a:spcPct val="90000"/>
              </a:lnSpc>
            </a:pPr>
            <a:r>
              <a:rPr lang="en-US" sz="900" dirty="0">
                <a:solidFill>
                  <a:schemeClr val="bg1"/>
                </a:solidFill>
              </a:rPr>
              <a:t>Example for Cash flow presentation based on Target’s Cash Flow Reporting [consider pros and cons of using ‘KPMG Standard’ instead]</a:t>
            </a:r>
          </a:p>
        </p:txBody>
      </p:sp>
      <p:pic>
        <p:nvPicPr>
          <p:cNvPr id="3" name="Grafik 2"/>
          <p:cNvPicPr>
            <a:picLocks noChangeAspect="1"/>
          </p:cNvPicPr>
          <p:nvPr>
            <p:custDataLst>
              <p:tags r:id="rId6"/>
            </p:custDataLst>
          </p:nvPr>
        </p:nvPicPr>
        <p:blipFill>
          <a:blip r:embed="rId9"/>
          <a:stretch>
            <a:fillRect/>
          </a:stretch>
        </p:blipFill>
        <p:spPr>
          <a:xfrm>
            <a:off x="-2793400" y="1431620"/>
            <a:ext cx="1975275" cy="2225233"/>
          </a:xfrm>
          <a:prstGeom prst="rect">
            <a:avLst/>
          </a:prstGeom>
        </p:spPr>
      </p:pic>
      <p:graphicFrame>
        <p:nvGraphicFramePr>
          <p:cNvPr id="14" name="Objekt 13"/>
          <p:cNvGraphicFramePr>
            <a:graphicFrameLocks noChangeAspect="1"/>
          </p:cNvGraphicFramePr>
          <p:nvPr>
            <p:extLst>
              <p:ext uri="{D42A27DB-BD31-4B8C-83A1-F6EECF244321}">
                <p14:modId xmlns:p14="http://schemas.microsoft.com/office/powerpoint/2010/main" val="528931312"/>
              </p:ext>
            </p:extLst>
          </p:nvPr>
        </p:nvGraphicFramePr>
        <p:xfrm>
          <a:off x="-1732525" y="3852120"/>
          <a:ext cx="914400" cy="771525"/>
        </p:xfrm>
        <a:graphic>
          <a:graphicData uri="http://schemas.openxmlformats.org/presentationml/2006/ole">
            <mc:AlternateContent xmlns:mc="http://schemas.openxmlformats.org/markup-compatibility/2006">
              <mc:Choice xmlns:v="urn:schemas-microsoft-com:vml" Requires="v">
                <p:oleObj spid="_x0000_s3113" name="Arbeitsblatt" showAsIcon="1" r:id="rId11" imgW="914400" imgH="771480" progId="Excel.Sheet.12">
                  <p:embed/>
                </p:oleObj>
              </mc:Choice>
              <mc:Fallback>
                <p:oleObj name="Arbeitsblatt" showAsIcon="1" r:id="rId11" imgW="914400" imgH="771480" progId="Excel.Sheet.12">
                  <p:embed/>
                  <p:pic>
                    <p:nvPicPr>
                      <p:cNvPr id="0" name=""/>
                      <p:cNvPicPr/>
                      <p:nvPr/>
                    </p:nvPicPr>
                    <p:blipFill>
                      <a:blip r:embed="rId12"/>
                      <a:stretch>
                        <a:fillRect/>
                      </a:stretch>
                    </p:blipFill>
                    <p:spPr>
                      <a:xfrm>
                        <a:off x="-1732525" y="385212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1439848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platzhalter 6"/>
          <p:cNvSpPr>
            <a:spLocks noGrp="1"/>
          </p:cNvSpPr>
          <p:nvPr>
            <p:ph type="body" sz="quarter" idx="10"/>
          </p:nvPr>
        </p:nvSpPr>
        <p:spPr/>
        <p:txBody>
          <a:bodyPr/>
          <a:lstStyle/>
          <a:p>
            <a:r>
              <a:rPr lang="en-US" dirty="0" smtClean="0"/>
              <a:t>Financing cash flows include significant (re-) financing activities, including a capital contribution, but we did not identify a consistent pattern that could be extrapolated into future years.</a:t>
            </a:r>
          </a:p>
          <a:p>
            <a:endParaRPr lang="en-US" dirty="0"/>
          </a:p>
        </p:txBody>
      </p:sp>
      <p:sp>
        <p:nvSpPr>
          <p:cNvPr id="9" name="Textplatzhalter 8"/>
          <p:cNvSpPr>
            <a:spLocks noGrp="1"/>
          </p:cNvSpPr>
          <p:nvPr>
            <p:ph type="body" sz="quarter" idx="11"/>
          </p:nvPr>
        </p:nvSpPr>
        <p:spPr/>
        <p:txBody>
          <a:bodyPr/>
          <a:lstStyle/>
          <a:p>
            <a:pPr lvl="2">
              <a:buNone/>
              <a:defRPr/>
            </a:pPr>
            <a:r>
              <a:rPr lang="en-US" b="1" dirty="0" smtClean="0">
                <a:solidFill>
                  <a:srgbClr val="00257A"/>
                </a:solidFill>
              </a:rPr>
              <a:t>Cash flow from investing activities</a:t>
            </a:r>
          </a:p>
          <a:p>
            <a:pPr lvl="2">
              <a:defRPr/>
            </a:pPr>
            <a:r>
              <a:rPr lang="en-US" dirty="0" smtClean="0">
                <a:solidFill>
                  <a:srgbClr val="000000"/>
                </a:solidFill>
              </a:rPr>
              <a:t>Cash flow from investing activities in FYX1 were significantly impacted by investments in fixed assets, mainly from construction projects [...], [...], [...] and [...]. Detailed analysis of capital expenditure is set out within the fixed asset section (note that the capital expenditures set out within the fixed asset section represent the additions to fixed assets without regard to the timing of actual payments, whereas the capital expenditures presented on the previous page consider the actual cash inflows and outflows).</a:t>
            </a:r>
          </a:p>
          <a:p>
            <a:pPr lvl="2">
              <a:defRPr/>
            </a:pPr>
            <a:r>
              <a:rPr lang="en-US" dirty="0" smtClean="0">
                <a:solidFill>
                  <a:srgbClr val="000000"/>
                </a:solidFill>
              </a:rPr>
              <a:t>Capital expenditure declined to €63.8 million in FYX2 with [...] accounting for more than half of total capital expenditure.</a:t>
            </a:r>
          </a:p>
          <a:p>
            <a:pPr lvl="2">
              <a:defRPr/>
            </a:pPr>
            <a:r>
              <a:rPr lang="en-US" dirty="0" smtClean="0">
                <a:solidFill>
                  <a:srgbClr val="000000"/>
                </a:solidFill>
              </a:rPr>
              <a:t>Income from disposal of fixed assets comprise income from the sale of the composting plant in [...] by [...]in FYX1 for €6.0 million and [...]’s disposal of its 75% share in [...] for €3.0 million.</a:t>
            </a:r>
            <a:endParaRPr lang="en-US" dirty="0" smtClean="0">
              <a:solidFill>
                <a:srgbClr val="FF0000"/>
              </a:solidFill>
            </a:endParaRPr>
          </a:p>
          <a:p>
            <a:pPr lvl="2">
              <a:defRPr/>
            </a:pPr>
            <a:r>
              <a:rPr lang="en-US" dirty="0" smtClean="0">
                <a:solidFill>
                  <a:srgbClr val="000000"/>
                </a:solidFill>
              </a:rPr>
              <a:t>FYX1 cash out for intercompany investments relate to investments into [...] (€24.6 million), [...] (€1.3 million) and [...] (€1.4 million).</a:t>
            </a:r>
          </a:p>
          <a:p>
            <a:pPr lvl="2">
              <a:defRPr/>
            </a:pPr>
            <a:r>
              <a:rPr lang="en-US" dirty="0" smtClean="0">
                <a:solidFill>
                  <a:srgbClr val="000000"/>
                </a:solidFill>
              </a:rPr>
              <a:t>Cash paid for financial receivables in FYX2 include capital expenditure in relation to [...] which was leased out under a finance lease arrangement in FYX2. Project related investment costs are capitalized as finance lease receivable and are thus not part of tangible fixed assets.</a:t>
            </a:r>
          </a:p>
          <a:p>
            <a:endParaRPr lang="en-US" dirty="0"/>
          </a:p>
        </p:txBody>
      </p:sp>
      <p:sp>
        <p:nvSpPr>
          <p:cNvPr id="2" name="Textplatzhalter 1"/>
          <p:cNvSpPr>
            <a:spLocks noGrp="1"/>
          </p:cNvSpPr>
          <p:nvPr>
            <p:ph type="body" sz="quarter" idx="12"/>
          </p:nvPr>
        </p:nvSpPr>
        <p:spPr/>
        <p:txBody>
          <a:bodyPr/>
          <a:lstStyle/>
          <a:p>
            <a:r>
              <a:rPr lang="en-US" dirty="0"/>
              <a:t>Cash flow from financing activities</a:t>
            </a:r>
          </a:p>
          <a:p>
            <a:pPr lvl="2"/>
            <a:r>
              <a:rPr lang="en-US" dirty="0"/>
              <a:t>Dividends paid to consolidated affiliated companies relate to payments made to the parent company [...].</a:t>
            </a:r>
          </a:p>
          <a:p>
            <a:pPr lvl="2"/>
            <a:r>
              <a:rPr lang="en-US" dirty="0"/>
              <a:t>Dividends paid to minority interests are mainly related to other shareholders of [...], [...]and [...].</a:t>
            </a:r>
          </a:p>
          <a:p>
            <a:pPr lvl="2"/>
            <a:r>
              <a:rPr lang="en-US" dirty="0"/>
              <a:t>Change in financial liabilities comprises additions and repayments under the Group financing facility.</a:t>
            </a:r>
          </a:p>
          <a:p>
            <a:pPr lvl="2"/>
            <a:r>
              <a:rPr lang="en-US" dirty="0"/>
              <a:t>Other cash inflow of €24.6 million in </a:t>
            </a:r>
            <a:r>
              <a:rPr lang="en-US" dirty="0" smtClean="0"/>
              <a:t>FYX1 </a:t>
            </a:r>
            <a:r>
              <a:rPr lang="en-US" dirty="0"/>
              <a:t>relate to a capital contribution of [...] into [...]. </a:t>
            </a:r>
            <a:r>
              <a:rPr lang="en-US" dirty="0" smtClean="0"/>
              <a:t>FYX2 </a:t>
            </a:r>
            <a:r>
              <a:rPr lang="en-US" dirty="0"/>
              <a:t>cash outflow of €37.5 million is mainly related to repayment of lease liabilities by [...] in relation to the [...] refinancing.</a:t>
            </a:r>
          </a:p>
          <a:p>
            <a:endParaRPr lang="en-US" dirty="0"/>
          </a:p>
        </p:txBody>
      </p:sp>
      <p:sp>
        <p:nvSpPr>
          <p:cNvPr id="6" name="Titel 5"/>
          <p:cNvSpPr>
            <a:spLocks noGrp="1"/>
          </p:cNvSpPr>
          <p:nvPr>
            <p:ph type="title"/>
          </p:nvPr>
        </p:nvSpPr>
        <p:spPr/>
        <p:txBody>
          <a:bodyPr/>
          <a:lstStyle/>
          <a:p>
            <a:r>
              <a:rPr lang="en-US" dirty="0" smtClean="0"/>
              <a:t>Example Analysis 2 – Supporting analysis CF (2/2)</a:t>
            </a:r>
            <a:endParaRPr lang="en-US" dirty="0"/>
          </a:p>
        </p:txBody>
      </p:sp>
      <p:sp>
        <p:nvSpPr>
          <p:cNvPr id="3" name="Textplatzhalter 2"/>
          <p:cNvSpPr>
            <a:spLocks noGrp="1"/>
          </p:cNvSpPr>
          <p:nvPr>
            <p:ph type="body" sz="quarter" idx="13"/>
          </p:nvPr>
        </p:nvSpPr>
        <p:spPr/>
        <p:txBody>
          <a:bodyPr/>
          <a:lstStyle/>
          <a:p>
            <a:r>
              <a:rPr lang="en-US" dirty="0"/>
              <a:t>Cash Flow (historical</a:t>
            </a:r>
            <a:r>
              <a:rPr lang="en-US" dirty="0" smtClean="0"/>
              <a:t>)</a:t>
            </a:r>
            <a:endParaRPr lang="en-US" dirty="0"/>
          </a:p>
        </p:txBody>
      </p:sp>
      <p:sp>
        <p:nvSpPr>
          <p:cNvPr id="22" name="Rectangle 4"/>
          <p:cNvSpPr>
            <a:spLocks noChangeArrowheads="1"/>
          </p:cNvSpPr>
          <p:nvPr>
            <p:custDataLst>
              <p:tags r:id="rId1"/>
            </p:custDataLst>
          </p:nvPr>
        </p:nvSpPr>
        <p:spPr bwMode="auto">
          <a:xfrm>
            <a:off x="6028690" y="5311140"/>
            <a:ext cx="3378504" cy="710249"/>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0" lvl="2" defTabSz="762000" eaLnBrk="0" hangingPunct="0">
              <a:lnSpc>
                <a:spcPct val="90000"/>
              </a:lnSpc>
            </a:pPr>
            <a:r>
              <a:rPr lang="en-US" sz="800" dirty="0">
                <a:solidFill>
                  <a:schemeClr val="bg1"/>
                </a:solidFill>
              </a:rPr>
              <a:t>Before providing extensive description for individual cash flow elements ask yourself how much value that adds for your client. A few short but insightful bullet points in an Appendix may better address your clients needs</a:t>
            </a:r>
            <a:r>
              <a:rPr lang="en-US" sz="800" dirty="0" smtClean="0">
                <a:solidFill>
                  <a:schemeClr val="bg1"/>
                </a:solidFill>
              </a:rPr>
              <a:t>.</a:t>
            </a:r>
            <a:endParaRPr lang="en-US" sz="800" dirty="0">
              <a:solidFill>
                <a:schemeClr val="bg1"/>
              </a:solidFill>
            </a:endParaRPr>
          </a:p>
        </p:txBody>
      </p:sp>
    </p:spTree>
    <p:extLst>
      <p:ext uri="{BB962C8B-B14F-4D97-AF65-F5344CB8AC3E}">
        <p14:creationId xmlns:p14="http://schemas.microsoft.com/office/powerpoint/2010/main" val="42850211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p:cNvSpPr>
            <a:spLocks noGrp="1"/>
          </p:cNvSpPr>
          <p:nvPr>
            <p:ph type="body" sz="quarter" idx="13"/>
            <p:custDataLst>
              <p:tags r:id="rId1"/>
            </p:custDataLst>
          </p:nvPr>
        </p:nvSpPr>
        <p:spPr/>
        <p:txBody>
          <a:body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endParaRPr lang="en-US" dirty="0"/>
          </a:p>
        </p:txBody>
      </p:sp>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Tree>
    <p:extLst>
      <p:ext uri="{BB962C8B-B14F-4D97-AF65-F5344CB8AC3E}">
        <p14:creationId xmlns:p14="http://schemas.microsoft.com/office/powerpoint/2010/main" val="17510922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15086045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Cash Flow (historical)</a:t>
            </a:r>
            <a:endParaRPr lang="en-US" dirty="0"/>
          </a:p>
        </p:txBody>
      </p:sp>
      <p:sp>
        <p:nvSpPr>
          <p:cNvPr id="4" name="Titel 3"/>
          <p:cNvSpPr>
            <a:spLocks noGrp="1"/>
          </p:cNvSpPr>
          <p:nvPr>
            <p:ph type="title"/>
          </p:nvPr>
        </p:nvSpPr>
        <p:spPr/>
        <p:txBody>
          <a:bodyPr/>
          <a:lstStyle/>
          <a:p>
            <a:r>
              <a:rPr lang="en-US" dirty="0" smtClean="0"/>
              <a:t>Overview</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ct val="60000"/>
                </a:spcBef>
                <a:buClr>
                  <a:srgbClr val="000066"/>
                </a:buClr>
              </a:pPr>
              <a:r>
                <a:rPr lang="en-US" sz="900" b="1" dirty="0" smtClean="0">
                  <a:solidFill>
                    <a:schemeClr val="bg1"/>
                  </a:solidFill>
                </a:rPr>
                <a:t>Cash flow is key for any valuation and for restructuring purposes. It combines the insights from P&amp;L and balance sheet analysis.</a:t>
              </a:r>
              <a:endParaRPr lang="en-US" sz="800" i="1" dirty="0">
                <a:solidFill>
                  <a:schemeClr val="bg1"/>
                </a:solidFill>
                <a:latin typeface="Arial" pitchFamily="34" charset="0"/>
                <a:cs typeface="Arial" pitchFamily="34" charset="0"/>
              </a:endParaRPr>
            </a:p>
          </p:txBody>
        </p:sp>
      </p:grpSp>
      <p:sp>
        <p:nvSpPr>
          <p:cNvPr id="26" name="Text Placeholder 5"/>
          <p:cNvSpPr>
            <a:spLocks noGrp="1"/>
          </p:cNvSpPr>
          <p:nvPr>
            <p:ph type="body" sz="quarter" idx="11"/>
          </p:nvPr>
        </p:nvSpPr>
        <p:spPr>
          <a:xfrm>
            <a:off x="498096" y="2153260"/>
            <a:ext cx="2263395" cy="2170501"/>
          </a:xfrm>
          <a:ln w="6350">
            <a:noFill/>
          </a:ln>
        </p:spPr>
        <p:txBody>
          <a:bodyPr vert="horz" lIns="0" tIns="0" rIns="0" bIns="0" rtlCol="0" anchor="t" anchorCtr="0">
            <a:noAutofit/>
          </a:bodyPr>
          <a:lstStyle/>
          <a:p>
            <a:pPr>
              <a:spcAft>
                <a:spcPts val="400"/>
              </a:spcAft>
            </a:pPr>
            <a:r>
              <a:rPr lang="en-US" sz="900" dirty="0" smtClean="0">
                <a:solidFill>
                  <a:schemeClr val="accent1"/>
                </a:solidFill>
              </a:rPr>
              <a:t>Buy Side/Sell Side/JV</a:t>
            </a:r>
          </a:p>
          <a:p>
            <a:pPr lvl="2">
              <a:spcAft>
                <a:spcPts val="400"/>
              </a:spcAft>
            </a:pPr>
            <a:r>
              <a:rPr lang="en-US" dirty="0" smtClean="0"/>
              <a:t>Cash flow is a material parameter of the valuation and therefore for determining the purchase price.</a:t>
            </a:r>
          </a:p>
          <a:p>
            <a:pPr lvl="2">
              <a:spcAft>
                <a:spcPts val="400"/>
              </a:spcAft>
            </a:pPr>
            <a:r>
              <a:rPr lang="en-US" dirty="0" smtClean="0"/>
              <a:t>Cash Conversion (EBITDA to operating cash flow) offers important insights into the attractiveness of the business model</a:t>
            </a:r>
          </a:p>
          <a:p>
            <a:pPr marL="0" lvl="2" indent="0">
              <a:spcAft>
                <a:spcPts val="400"/>
              </a:spcAft>
              <a:buNone/>
            </a:pPr>
            <a:r>
              <a:rPr lang="en-US" b="1" dirty="0" smtClean="0">
                <a:solidFill>
                  <a:schemeClr val="accent1"/>
                </a:solidFill>
              </a:rPr>
              <a:t>Turnaround</a:t>
            </a:r>
          </a:p>
          <a:p>
            <a:pPr lvl="2">
              <a:spcAft>
                <a:spcPts val="400"/>
              </a:spcAft>
            </a:pPr>
            <a:r>
              <a:rPr lang="en-US" dirty="0" smtClean="0"/>
              <a:t>Poor cash conversion or negative free cash flows are a warning of threatening liquidity problems.</a:t>
            </a:r>
          </a:p>
          <a:p>
            <a:pPr lvl="2">
              <a:spcAft>
                <a:spcPts val="400"/>
              </a:spcAft>
            </a:pPr>
            <a:r>
              <a:rPr lang="en-US" dirty="0" smtClean="0"/>
              <a:t>Free cash flow is a decisive criterion for maximum indebtedness.</a:t>
            </a:r>
            <a:endParaRPr lang="en-US" dirty="0"/>
          </a:p>
        </p:txBody>
      </p:sp>
      <p:sp>
        <p:nvSpPr>
          <p:cNvPr id="28" name="Rechteck 18"/>
          <p:cNvSpPr/>
          <p:nvPr/>
        </p:nvSpPr>
        <p:spPr>
          <a:xfrm>
            <a:off x="2843784" y="1875810"/>
            <a:ext cx="6573265"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226856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98097" y="4323335"/>
            <a:ext cx="226856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49" y="4598659"/>
            <a:ext cx="2263395" cy="1422727"/>
          </a:xfrm>
          <a:ln w="6350">
            <a:noFill/>
          </a:ln>
        </p:spPr>
        <p:txBody>
          <a:bodyPr vert="horz" lIns="0" tIns="0" rIns="0" bIns="0" rtlCol="0" anchor="t" anchorCtr="0">
            <a:noAutofit/>
          </a:bodyPr>
          <a:lstStyle/>
          <a:p>
            <a:pPr lvl="2">
              <a:spcAft>
                <a:spcPts val="400"/>
              </a:spcAft>
            </a:pPr>
            <a:r>
              <a:rPr lang="en-US" dirty="0"/>
              <a:t>Presentation of operative cash flow for cash conversion before interest and taxes (deviates from accounting standards).</a:t>
            </a:r>
          </a:p>
          <a:p>
            <a:pPr lvl="2">
              <a:spcAft>
                <a:spcPts val="400"/>
              </a:spcAft>
            </a:pPr>
            <a:r>
              <a:rPr lang="en-US" dirty="0"/>
              <a:t>Excel template for cash flow presentation (Exception: If the target has a cash flow reporting we should seek to adopt that rather than forcing our cash flow format upon </a:t>
            </a:r>
            <a:r>
              <a:rPr lang="en-US" dirty="0" smtClean="0"/>
              <a:t>management).</a:t>
            </a:r>
            <a:endParaRPr lang="en-US" dirty="0"/>
          </a:p>
        </p:txBody>
      </p:sp>
      <p:sp>
        <p:nvSpPr>
          <p:cNvPr id="33" name="Text Placeholder 5"/>
          <p:cNvSpPr>
            <a:spLocks noGrp="1"/>
          </p:cNvSpPr>
          <p:nvPr>
            <p:ph type="body" sz="quarter" idx="11"/>
          </p:nvPr>
        </p:nvSpPr>
        <p:spPr>
          <a:xfrm>
            <a:off x="5892576" y="2153260"/>
            <a:ext cx="3524473" cy="3868127"/>
          </a:xfrm>
          <a:ln w="6350">
            <a:noFill/>
          </a:ln>
        </p:spPr>
        <p:txBody>
          <a:bodyPr vert="horz" lIns="0" tIns="0" rIns="0" bIns="0" rtlCol="0" anchor="t" anchorCtr="0">
            <a:noAutofit/>
          </a:bodyPr>
          <a:lstStyle/>
          <a:p>
            <a:pPr>
              <a:spcAft>
                <a:spcPts val="100"/>
              </a:spcAft>
            </a:pPr>
            <a:r>
              <a:rPr lang="en-US" sz="900" dirty="0"/>
              <a:t>Definition and Methodology</a:t>
            </a:r>
          </a:p>
          <a:p>
            <a:pPr lvl="1">
              <a:spcAft>
                <a:spcPts val="100"/>
              </a:spcAft>
            </a:pPr>
            <a:r>
              <a:rPr lang="en-US" dirty="0"/>
              <a:t>Definition:</a:t>
            </a:r>
          </a:p>
          <a:p>
            <a:pPr lvl="2">
              <a:spcAft>
                <a:spcPts val="100"/>
              </a:spcAft>
            </a:pPr>
            <a:r>
              <a:rPr lang="en-US" dirty="0"/>
              <a:t>Operative cash flow analysis should be aligned to the P&amp;L analysis, i.e. before interest and taxes when comparing to EBITDA</a:t>
            </a:r>
          </a:p>
          <a:p>
            <a:pPr lvl="2">
              <a:spcAft>
                <a:spcPts val="100"/>
              </a:spcAft>
            </a:pPr>
            <a:r>
              <a:rPr lang="en-US" dirty="0"/>
              <a:t>Cash conversion: Operating CF / EBITDA;</a:t>
            </a:r>
          </a:p>
          <a:p>
            <a:pPr lvl="2">
              <a:spcAft>
                <a:spcPts val="100"/>
              </a:spcAft>
            </a:pPr>
            <a:r>
              <a:rPr lang="en-US" dirty="0"/>
              <a:t>Free cash flow is not defined uniformly, in the simplest case approximated as operative cash flow minus capex (for valuation models =&gt; see page </a:t>
            </a:r>
            <a:r>
              <a:rPr lang="en-US" dirty="0" smtClean="0"/>
              <a:t>5);</a:t>
            </a:r>
            <a:endParaRPr lang="en-US" dirty="0"/>
          </a:p>
          <a:p>
            <a:pPr lvl="2">
              <a:spcAft>
                <a:spcPts val="100"/>
              </a:spcAft>
            </a:pPr>
            <a:r>
              <a:rPr lang="en-US" dirty="0"/>
              <a:t>Cash flow from financing activities shows the change in the financial debt and capital measures ("debt-like items" are generally considered in the operative cash flow);</a:t>
            </a:r>
          </a:p>
          <a:p>
            <a:pPr lvl="2">
              <a:spcAft>
                <a:spcPts val="100"/>
              </a:spcAft>
            </a:pPr>
            <a:r>
              <a:rPr lang="en-US" dirty="0" smtClean="0"/>
              <a:t>Normalizing </a:t>
            </a:r>
            <a:r>
              <a:rPr lang="en-US" dirty="0"/>
              <a:t>cash flows is tricky. Many EBITDA adjustments are non-cash (change in valuation) or </a:t>
            </a:r>
            <a:r>
              <a:rPr lang="en-US" dirty="0" err="1"/>
              <a:t>out-of</a:t>
            </a:r>
            <a:r>
              <a:rPr lang="en-US" dirty="0"/>
              <a:t> period (provisions) and do not show up in the cash flow for the same period. Material 'exceptional cash flows' (e.g. cartel fine) might be presented after the free cash flow as such; but we should not present a "pro-forma" cash balance excluding exceptional in- or outflows. </a:t>
            </a:r>
          </a:p>
          <a:p>
            <a:pPr lvl="1">
              <a:spcAft>
                <a:spcPts val="100"/>
              </a:spcAft>
            </a:pPr>
            <a:r>
              <a:rPr lang="en-US" dirty="0"/>
              <a:t>Methodical use of the cash flow analysis:</a:t>
            </a:r>
          </a:p>
          <a:p>
            <a:pPr lvl="2">
              <a:spcAft>
                <a:spcPts val="100"/>
              </a:spcAft>
            </a:pPr>
            <a:r>
              <a:rPr lang="en-US" dirty="0" smtClean="0"/>
              <a:t>A </a:t>
            </a:r>
            <a:r>
              <a:rPr lang="en-US" dirty="0"/>
              <a:t>cash conversion analysis at the front of a report can be helpful to visualize material cash flow findings, non-cash one-offs in reported earnings; and going concern risks from insufficient cash conversion.</a:t>
            </a:r>
          </a:p>
          <a:p>
            <a:pPr lvl="2">
              <a:spcAft>
                <a:spcPts val="100"/>
              </a:spcAft>
            </a:pPr>
            <a:r>
              <a:rPr lang="en-US" dirty="0"/>
              <a:t>A full cash flow presentation is the basis for every DCF valuation and for an integrated planning model. Reconciling to P&amp;L and balance sheet ensures we have a firm grip on the numbers (but should be presented in an appendix only</a:t>
            </a:r>
            <a:r>
              <a:rPr lang="en-US" dirty="0" smtClean="0"/>
              <a:t>).</a:t>
            </a:r>
            <a:endParaRPr lang="en-US" dirty="0"/>
          </a:p>
        </p:txBody>
      </p:sp>
      <p:sp>
        <p:nvSpPr>
          <p:cNvPr id="39" name="Text Placeholder 12"/>
          <p:cNvSpPr txBox="1">
            <a:spLocks/>
          </p:cNvSpPr>
          <p:nvPr>
            <p:custDataLst>
              <p:tags r:id="rId2"/>
            </p:custDataLst>
          </p:nvPr>
        </p:nvSpPr>
        <p:spPr>
          <a:xfrm>
            <a:off x="2854498" y="2153260"/>
            <a:ext cx="2724727" cy="248083"/>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Cash conversion</a:t>
            </a:r>
            <a:endParaRPr lang="en-US" sz="900" kern="0" dirty="0">
              <a:latin typeface="Arial" panose="020B0604020202020204" pitchFamily="34" charset="0"/>
              <a:cs typeface="Arial" panose="020B0604020202020204" pitchFamily="34" charset="0"/>
            </a:endParaRPr>
          </a:p>
        </p:txBody>
      </p:sp>
      <p:pic>
        <p:nvPicPr>
          <p:cNvPr id="20" name="Grafik 19"/>
          <p:cNvPicPr>
            <a:picLocks noChangeAspect="1"/>
          </p:cNvPicPr>
          <p:nvPr>
            <p:custDataLst>
              <p:tags r:id="rId3"/>
            </p:custDataLst>
          </p:nvPr>
        </p:nvPicPr>
        <p:blipFill>
          <a:blip r:embed="rId10"/>
          <a:stretch>
            <a:fillRect/>
          </a:stretch>
        </p:blipFill>
        <p:spPr>
          <a:xfrm>
            <a:off x="2854498" y="4087323"/>
            <a:ext cx="2950244" cy="1944554"/>
          </a:xfrm>
          <a:prstGeom prst="rect">
            <a:avLst/>
          </a:prstGeom>
        </p:spPr>
      </p:pic>
      <p:pic>
        <p:nvPicPr>
          <p:cNvPr id="22" name="Grafik 21"/>
          <p:cNvPicPr>
            <a:picLocks noChangeAspect="1"/>
          </p:cNvPicPr>
          <p:nvPr>
            <p:custDataLst>
              <p:tags r:id="rId4"/>
            </p:custDataLst>
          </p:nvPr>
        </p:nvPicPr>
        <p:blipFill rotWithShape="1">
          <a:blip r:embed="rId11"/>
          <a:srcRect l="2462" t="11096" r="30043" b="25744"/>
          <a:stretch/>
        </p:blipFill>
        <p:spPr>
          <a:xfrm>
            <a:off x="2851149" y="2305050"/>
            <a:ext cx="2997201" cy="1765300"/>
          </a:xfrm>
          <a:prstGeom prst="rect">
            <a:avLst/>
          </a:prstGeom>
        </p:spPr>
      </p:pic>
      <p:sp>
        <p:nvSpPr>
          <p:cNvPr id="37" name="Text Box 8"/>
          <p:cNvSpPr txBox="1">
            <a:spLocks noChangeArrowheads="1"/>
          </p:cNvSpPr>
          <p:nvPr>
            <p:custDataLst>
              <p:tags r:id="rId5"/>
            </p:custDataLst>
          </p:nvPr>
        </p:nvSpPr>
        <p:spPr bwMode="gray">
          <a:xfrm>
            <a:off x="2849995" y="6073776"/>
            <a:ext cx="2376264"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Note:	*) bef. interest, tax and exceptional items.</a:t>
            </a:r>
            <a:endParaRPr lang="en-US" sz="600" dirty="0">
              <a:cs typeface="Arial" pitchFamily="34" charset="0"/>
            </a:endParaRPr>
          </a:p>
        </p:txBody>
      </p:sp>
      <p:sp>
        <p:nvSpPr>
          <p:cNvPr id="40" name="Rectangle 4"/>
          <p:cNvSpPr>
            <a:spLocks noChangeArrowheads="1"/>
          </p:cNvSpPr>
          <p:nvPr>
            <p:custDataLst>
              <p:tags r:id="rId6"/>
            </p:custDataLst>
          </p:nvPr>
        </p:nvSpPr>
        <p:spPr bwMode="auto">
          <a:xfrm>
            <a:off x="7648574" y="203863"/>
            <a:ext cx="1768475"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The presentation of operating cash flow deviates from accounting standards. This workbook contains sample financial statements according to IFRS and German GAAP</a:t>
            </a:r>
            <a:endParaRPr lang="en-US" sz="900" dirty="0">
              <a:solidFill>
                <a:schemeClr val="bg1"/>
              </a:solidFill>
            </a:endParaRPr>
          </a:p>
        </p:txBody>
      </p:sp>
      <p:pic>
        <p:nvPicPr>
          <p:cNvPr id="3" name="Grafik 2"/>
          <p:cNvPicPr>
            <a:picLocks noChangeAspect="1"/>
          </p:cNvPicPr>
          <p:nvPr>
            <p:custDataLst>
              <p:tags r:id="rId7"/>
            </p:custDataLst>
          </p:nvPr>
        </p:nvPicPr>
        <p:blipFill>
          <a:blip r:embed="rId12"/>
          <a:stretch>
            <a:fillRect/>
          </a:stretch>
        </p:blipFill>
        <p:spPr>
          <a:xfrm>
            <a:off x="-2793400" y="2158542"/>
            <a:ext cx="1981372" cy="2225233"/>
          </a:xfrm>
          <a:prstGeom prst="rect">
            <a:avLst/>
          </a:prstGeom>
        </p:spPr>
      </p:pic>
      <p:pic>
        <p:nvPicPr>
          <p:cNvPr id="10" name="Grafik 9"/>
          <p:cNvPicPr>
            <a:picLocks noChangeAspect="1"/>
          </p:cNvPicPr>
          <p:nvPr>
            <p:custDataLst>
              <p:tags r:id="rId8"/>
            </p:custDataLst>
          </p:nvPr>
        </p:nvPicPr>
        <p:blipFill>
          <a:blip r:embed="rId13"/>
          <a:stretch>
            <a:fillRect/>
          </a:stretch>
        </p:blipFill>
        <p:spPr>
          <a:xfrm>
            <a:off x="-2789015" y="4575335"/>
            <a:ext cx="1981372" cy="2225233"/>
          </a:xfrm>
          <a:prstGeom prst="rect">
            <a:avLst/>
          </a:prstGeom>
        </p:spPr>
      </p:pic>
      <p:graphicFrame>
        <p:nvGraphicFramePr>
          <p:cNvPr id="25" name="Objekt 24"/>
          <p:cNvGraphicFramePr>
            <a:graphicFrameLocks noChangeAspect="1"/>
          </p:cNvGraphicFramePr>
          <p:nvPr>
            <p:extLst>
              <p:ext uri="{D42A27DB-BD31-4B8C-83A1-F6EECF244321}">
                <p14:modId xmlns:p14="http://schemas.microsoft.com/office/powerpoint/2010/main" val="1880470548"/>
              </p:ext>
            </p:extLst>
          </p:nvPr>
        </p:nvGraphicFramePr>
        <p:xfrm>
          <a:off x="-1726428" y="1356285"/>
          <a:ext cx="914400" cy="771525"/>
        </p:xfrm>
        <a:graphic>
          <a:graphicData uri="http://schemas.openxmlformats.org/presentationml/2006/ole">
            <mc:AlternateContent xmlns:mc="http://schemas.openxmlformats.org/markup-compatibility/2006">
              <mc:Choice xmlns:v="urn:schemas-microsoft-com:vml" Requires="v">
                <p:oleObj spid="_x0000_s2089" name="Arbeitsblatt" showAsIcon="1" r:id="rId15" imgW="914400" imgH="771480" progId="Excel.Sheet.12">
                  <p:embed/>
                </p:oleObj>
              </mc:Choice>
              <mc:Fallback>
                <p:oleObj name="Arbeitsblatt" showAsIcon="1" r:id="rId15" imgW="914400" imgH="771480" progId="Excel.Sheet.12">
                  <p:embed/>
                  <p:pic>
                    <p:nvPicPr>
                      <p:cNvPr id="0" name=""/>
                      <p:cNvPicPr/>
                      <p:nvPr/>
                    </p:nvPicPr>
                    <p:blipFill>
                      <a:blip r:embed="rId16"/>
                      <a:stretch>
                        <a:fillRect/>
                      </a:stretch>
                    </p:blipFill>
                    <p:spPr>
                      <a:xfrm>
                        <a:off x="-1726428" y="135628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Cash Flow (historical)</a:t>
            </a:r>
          </a:p>
        </p:txBody>
      </p:sp>
      <p:sp>
        <p:nvSpPr>
          <p:cNvPr id="4" name="Titel 3"/>
          <p:cNvSpPr>
            <a:spLocks noGrp="1"/>
          </p:cNvSpPr>
          <p:nvPr>
            <p:ph type="title"/>
          </p:nvPr>
        </p:nvSpPr>
        <p:spPr/>
        <p:txBody>
          <a:bodyPr/>
          <a:lstStyle/>
          <a:p>
            <a:r>
              <a:rPr lang="en-US" dirty="0" smtClean="0"/>
              <a:t>Pitfalls and lessons learned</a:t>
            </a:r>
            <a:endParaRPr lang="en-US" dirty="0"/>
          </a:p>
        </p:txBody>
      </p:sp>
      <p:graphicFrame>
        <p:nvGraphicFramePr>
          <p:cNvPr id="41" name="Tabelle 40"/>
          <p:cNvGraphicFramePr>
            <a:graphicFrameLocks noGrp="1"/>
          </p:cNvGraphicFramePr>
          <p:nvPr>
            <p:extLst>
              <p:ext uri="{D42A27DB-BD31-4B8C-83A1-F6EECF244321}">
                <p14:modId xmlns:p14="http://schemas.microsoft.com/office/powerpoint/2010/main" val="3050199772"/>
              </p:ext>
            </p:extLst>
          </p:nvPr>
        </p:nvGraphicFramePr>
        <p:xfrm>
          <a:off x="488950" y="1422400"/>
          <a:ext cx="8928100" cy="4615852"/>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None/>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Risk from poor cash conversion not properly considered/presented</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War story: Buy-side FDD on a target in construction industry. Profitable with almost 7% EBIT margin. Significant WC build up over 3 years due to poor payment morale of public sector debtors. Additional WIP in current trading period could no longer be financed, resulting in insolvency.</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While the issue of the increasing working capital requirements was prominently presented in the reports, the risk of insolvency was not flagged as such.</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Remedy: Presentation of the "cash conversion" in a prominent place, supplemented by debt to EBITDA (financial gearing) ratio analysis.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2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None/>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Descriptive cash flow comments with limited value-add</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Problem: Cash flow analysis is presented after the P&amp;L and the balance sheet, and cash flow comments only repeat EBITDA, working capital and capex discussion from preceding report sections (or worse: the comments merely explain how the cash flow was compiled).</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Remedy: Show cash conversion at the beginning of the report, with core statement on EBITDA, working capital and capex effects (ideally with reference to the corresponding parts of the report). Cash flow details only uncommented in the appendix.</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None/>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Lack of reconciliation on change of level of funds for payments and other balance sheet changes</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cases of poor data and/or time pressure frequently only "indicative operative cash flows" are presented, sometimes as simplified as EBITDA minus change in working capital and without reconciliation to balance sheet movements.</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This increases the risk that important cash flow effects may not be considered properly (e.g. gains from sale and leaseback, factoring of working capital). Furthermore, such simplified ('illustrative') cash flow analysis will almost inevitably receive less attention than P&amp;L and balance sheet analysis, and important cash flow findings (e.g. poor cash conversion, excessive financial gearing) may not get the appropriate attention.</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We should thus seek to obtain or prepare ourselves a cash flow that reconciles with P&amp;L and balance sheet movements, ideally with respective workings presented in the appendix. If in doubt clarity is more important than meticulous accuracy, i.e. to keep cash flow workings simple and understandable minor non-cash gains from the disposal of assets may not need to be reclassified from operating to investing cash flow. If necessary, document assumptions made or simplifications applied.</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None/>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Confusing caused by cash flow normalization</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Problem: If we attempt to present a 'fully normalized cash flow' (analogous to underlying EBITDA) we would end up with a presentation of pro forma cash (not a very credible term) and often complex supporting calculations which can hardly be presented in an understandable manner. </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Remedy: As a general rule, refrain from 'normalizing' cash flows level, but for individually material 'exceptional items' which shall be presented as 'cash flow related to exceptional items' below free cash flow (e.g. cash outflow from restructuring, with respective adjustments to movements in provisions as applicable).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42" name="Gruppieren 41"/>
          <p:cNvGrpSpPr/>
          <p:nvPr/>
        </p:nvGrpSpPr>
        <p:grpSpPr>
          <a:xfrm>
            <a:off x="602331" y="1883586"/>
            <a:ext cx="403733" cy="523220"/>
            <a:chOff x="2619016" y="2564904"/>
            <a:chExt cx="559665" cy="725301"/>
          </a:xfrm>
        </p:grpSpPr>
        <p:grpSp>
          <p:nvGrpSpPr>
            <p:cNvPr id="43" name="Gruppieren 42"/>
            <p:cNvGrpSpPr/>
            <p:nvPr/>
          </p:nvGrpSpPr>
          <p:grpSpPr>
            <a:xfrm>
              <a:off x="2619016" y="2617334"/>
              <a:ext cx="559665" cy="561552"/>
              <a:chOff x="5484264" y="4001307"/>
              <a:chExt cx="1409320" cy="1414073"/>
            </a:xfrm>
          </p:grpSpPr>
          <p:sp>
            <p:nvSpPr>
              <p:cNvPr id="45" name="Ellipse 4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46" name="Akkord 4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47" name="Akkord 4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48" name="Rechteck 4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49" name="Akkord 4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44" name="Rechteck 43"/>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50" name="Gruppieren 49"/>
          <p:cNvGrpSpPr/>
          <p:nvPr/>
        </p:nvGrpSpPr>
        <p:grpSpPr>
          <a:xfrm>
            <a:off x="602331" y="2779602"/>
            <a:ext cx="403731" cy="523220"/>
            <a:chOff x="3638116" y="2564904"/>
            <a:chExt cx="559663" cy="725301"/>
          </a:xfrm>
        </p:grpSpPr>
        <p:sp>
          <p:nvSpPr>
            <p:cNvPr id="51" name="Ellipse 5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82" name="Akkord 8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3" name="Akkord 8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5" name="Akkord 8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6" name="Rechteck 85"/>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87" name="Gruppieren 86"/>
          <p:cNvGrpSpPr/>
          <p:nvPr/>
        </p:nvGrpSpPr>
        <p:grpSpPr>
          <a:xfrm>
            <a:off x="602331" y="3939196"/>
            <a:ext cx="403731" cy="523220"/>
            <a:chOff x="3638116" y="2564904"/>
            <a:chExt cx="559663" cy="725301"/>
          </a:xfrm>
        </p:grpSpPr>
        <p:sp>
          <p:nvSpPr>
            <p:cNvPr id="88" name="Ellipse 8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89" name="Akkord 8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0" name="Akkord 89"/>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1"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2" name="Akkord 91"/>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3" name="Rechteck 92"/>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94" name="Gruppieren 93"/>
          <p:cNvGrpSpPr/>
          <p:nvPr/>
        </p:nvGrpSpPr>
        <p:grpSpPr>
          <a:xfrm>
            <a:off x="602331" y="5288712"/>
            <a:ext cx="403731" cy="523220"/>
            <a:chOff x="3638116" y="2564904"/>
            <a:chExt cx="559663" cy="725301"/>
          </a:xfrm>
        </p:grpSpPr>
        <p:sp>
          <p:nvSpPr>
            <p:cNvPr id="95" name="Ellipse 94"/>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96" name="Akkord 95"/>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7" name="Akkord 96"/>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8"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9" name="Akkord 98"/>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100" name="Rechteck 99"/>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4</a:t>
              </a:r>
              <a:endParaRPr lang="en-US" sz="28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Cash Flow (historical)</a:t>
            </a:r>
          </a:p>
        </p:txBody>
      </p:sp>
      <p:sp>
        <p:nvSpPr>
          <p:cNvPr id="4" name="Titel 3"/>
          <p:cNvSpPr>
            <a:spLocks noGrp="1"/>
          </p:cNvSpPr>
          <p:nvPr>
            <p:ph type="title"/>
          </p:nvPr>
        </p:nvSpPr>
        <p:spPr/>
        <p:txBody>
          <a:bodyPr/>
          <a:lstStyle/>
          <a:p>
            <a:r>
              <a:rPr lang="en-US" dirty="0" smtClean="0"/>
              <a:t>Core issues </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76264293"/>
              </p:ext>
            </p:extLst>
          </p:nvPr>
        </p:nvGraphicFramePr>
        <p:xfrm>
          <a:off x="488950" y="1422400"/>
          <a:ext cx="8928100" cy="4585224"/>
        </p:xfrm>
        <a:graphic>
          <a:graphicData uri="http://schemas.openxmlformats.org/drawingml/2006/table">
            <a:tbl>
              <a:tblPr firstRow="1" bandRow="1">
                <a:tableStyleId>{5C22544A-7EE6-4342-B048-85BDC9FD1C3A}</a:tableStyleId>
              </a:tblPr>
              <a:tblGrid>
                <a:gridCol w="2685073"/>
                <a:gridCol w="5665177"/>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1260000">
                <a:tc>
                  <a:txBody>
                    <a:bodyPr/>
                    <a:lstStyle/>
                    <a:p>
                      <a:pPr marL="228600" marR="0" lvl="2" indent="-228600" algn="l" defTabSz="914400" rtl="0" eaLnBrk="1" fontAlgn="auto" latinLnBrk="0" hangingPunct="1">
                        <a:lnSpc>
                          <a:spcPct val="95000"/>
                        </a:lnSpc>
                        <a:spcBef>
                          <a:spcPts val="0"/>
                        </a:spcBef>
                        <a:spcAft>
                          <a:spcPts val="600"/>
                        </a:spcAft>
                        <a:buClrTx/>
                        <a:buSzTx/>
                        <a:buFont typeface="+mj-lt"/>
                        <a:buAutoNum type="arabicPeriod"/>
                        <a:tabLst>
                          <a:tab pos="176213" algn="l"/>
                        </a:tabLst>
                        <a:defRPr/>
                      </a:pPr>
                      <a:r>
                        <a:rPr lang="en-US" sz="900" b="1" kern="1200" noProof="0" dirty="0" smtClean="0">
                          <a:solidFill>
                            <a:schemeClr val="bg1"/>
                          </a:solidFill>
                          <a:latin typeface="+mn-lt"/>
                          <a:ea typeface="+mn-ea"/>
                          <a:cs typeface="+mn-cs"/>
                        </a:rPr>
                        <a:t>(How) does P&amp;L profitability convert into operative cash flows? </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Possible reasons for differences:</a:t>
                      </a:r>
                    </a:p>
                    <a:p>
                      <a:pPr marL="360000" marR="0" lvl="1" indent="-144000" algn="l" defTabSz="914400" rtl="0" eaLnBrk="1" fontAlgn="auto" latinLnBrk="0" hangingPunct="1">
                        <a:lnSpc>
                          <a:spcPct val="95000"/>
                        </a:lnSpc>
                        <a:spcBef>
                          <a:spcPts val="0"/>
                        </a:spcBef>
                        <a:spcAft>
                          <a:spcPts val="600"/>
                        </a:spcAft>
                        <a:buClr>
                          <a:schemeClr val="bg1"/>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Business model related factors (e.g. increasing working capital requirements due to foreign expansion)</a:t>
                      </a:r>
                    </a:p>
                    <a:p>
                      <a:pPr marL="360000" marR="0" lvl="1" indent="-144000" algn="l" defTabSz="914400" rtl="0" eaLnBrk="1" fontAlgn="auto" latinLnBrk="0" hangingPunct="1">
                        <a:lnSpc>
                          <a:spcPct val="95000"/>
                        </a:lnSpc>
                        <a:spcBef>
                          <a:spcPts val="0"/>
                        </a:spcBef>
                        <a:spcAft>
                          <a:spcPts val="600"/>
                        </a:spcAft>
                        <a:buClr>
                          <a:schemeClr val="bg1"/>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Accounting effects (e.g. changes in valuation or accounting methods)</a:t>
                      </a:r>
                    </a:p>
                    <a:p>
                      <a:pPr marL="360000" marR="0" lvl="1" indent="-144000" algn="l" defTabSz="914400" rtl="0" eaLnBrk="1" fontAlgn="auto" latinLnBrk="0" hangingPunct="1">
                        <a:lnSpc>
                          <a:spcPct val="95000"/>
                        </a:lnSpc>
                        <a:spcBef>
                          <a:spcPts val="0"/>
                        </a:spcBef>
                        <a:spcAft>
                          <a:spcPts val="600"/>
                        </a:spcAft>
                        <a:buClr>
                          <a:schemeClr val="bg1"/>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Timing effects (e.g. creditor payments shortly before or after the balance-sheet date)</a:t>
                      </a:r>
                    </a:p>
                    <a:p>
                      <a:pPr marL="216000" marR="0" lvl="0" indent="-216000" algn="l" defTabSz="914400" rtl="0" eaLnBrk="1" fontAlgn="auto" latinLnBrk="0" hangingPunct="1">
                        <a:lnSpc>
                          <a:spcPct val="95000"/>
                        </a:lnSpc>
                        <a:spcBef>
                          <a:spcPts val="0"/>
                        </a:spcBef>
                        <a:spcAft>
                          <a:spcPts val="6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Analysis of cash conversion rate (EBITDA to operating cash).</a:t>
                      </a:r>
                    </a:p>
                    <a:p>
                      <a:pPr marL="216000" marR="0" lvl="0" indent="-216000" algn="l" defTabSz="914400" rtl="0" eaLnBrk="1" fontAlgn="auto" latinLnBrk="0" hangingPunct="1">
                        <a:lnSpc>
                          <a:spcPct val="95000"/>
                        </a:lnSpc>
                        <a:spcBef>
                          <a:spcPts val="0"/>
                        </a:spcBef>
                        <a:spcAft>
                          <a:spcPts val="6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Trend Analysis of cash conversion over time and reason for changes therein.</a:t>
                      </a:r>
                    </a:p>
                    <a:p>
                      <a:pPr marL="216000" marR="0" lvl="0" indent="-216000" algn="l" defTabSz="914400" rtl="0" eaLnBrk="1" fontAlgn="auto" latinLnBrk="0" hangingPunct="1">
                        <a:lnSpc>
                          <a:spcPct val="95000"/>
                        </a:lnSpc>
                        <a:spcBef>
                          <a:spcPts val="0"/>
                        </a:spcBef>
                        <a:spcAft>
                          <a:spcPts val="6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Potentially benchmarking cash flow in % of sales versus peers.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c>
                  <a:txBody>
                    <a:bodyPr/>
                    <a:lstStyle/>
                    <a:p>
                      <a:pPr marL="1588" marR="0" lvl="0" indent="-1588" algn="ctr" defTabSz="914400" rtl="0" eaLnBrk="1" fontAlgn="auto" latinLnBrk="0" hangingPunct="1">
                        <a:lnSpc>
                          <a:spcPct val="95000"/>
                        </a:lnSpc>
                        <a:spcBef>
                          <a:spcPts val="0"/>
                        </a:spcBef>
                        <a:spcAft>
                          <a:spcPts val="600"/>
                        </a:spcAft>
                        <a:buClr>
                          <a:srgbClr val="97989A"/>
                        </a:buClr>
                        <a:buSzPct val="100000"/>
                        <a:buFontTx/>
                        <a:buNone/>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10</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r>
              <a:tr h="540000">
                <a:tc>
                  <a:txBody>
                    <a:bodyPr/>
                    <a:lstStyle/>
                    <a:p>
                      <a:pPr marL="228600" indent="-228600" algn="l" defTabSz="914400" rtl="0" eaLnBrk="1" latinLnBrk="0" hangingPunct="1">
                        <a:spcBef>
                          <a:spcPts val="0"/>
                        </a:spcBef>
                        <a:spcAft>
                          <a:spcPts val="600"/>
                        </a:spcAft>
                        <a:buFont typeface="+mj-lt"/>
                        <a:buAutoNum type="arabicPeriod" startAt="2"/>
                        <a:tabLst>
                          <a:tab pos="176213" algn="l"/>
                        </a:tabLst>
                      </a:pPr>
                      <a:r>
                        <a:rPr lang="en-US" sz="900" b="1" kern="1200" noProof="0" dirty="0" smtClean="0">
                          <a:solidFill>
                            <a:schemeClr val="tx2"/>
                          </a:solidFill>
                          <a:latin typeface="+mn-lt"/>
                          <a:ea typeface="+mn-ea"/>
                          <a:cs typeface="+mn-cs"/>
                        </a:rPr>
                        <a:t>How high is capex and can it be financed by operative cash flow? </a:t>
                      </a:r>
                      <a:endParaRPr lang="en-US" sz="900" b="0" kern="1200" noProof="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Free cash flow analysis (EBIT to free cash flow conversion).</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Consider insights gained from the P&amp;L and balance sheet analysis (e.g. leasing vs. purchase; sale and leaseback activities; development costs and own work capitalized; IAS 16 accounting for major maintenance, etc.)</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see also workbook Fixed Assets - CAPEX</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6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11/12</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1044000">
                <a:tc>
                  <a:txBody>
                    <a:bodyPr/>
                    <a:lstStyle/>
                    <a:p>
                      <a:pPr marL="228600" indent="-228600" algn="l" defTabSz="914400" rtl="0" eaLnBrk="1" latinLnBrk="0" hangingPunct="1">
                        <a:spcBef>
                          <a:spcPts val="0"/>
                        </a:spcBef>
                        <a:spcAft>
                          <a:spcPts val="600"/>
                        </a:spcAft>
                        <a:buFont typeface="+mj-lt"/>
                        <a:buAutoNum type="arabicPeriod" startAt="3"/>
                        <a:tabLst>
                          <a:tab pos="176213" algn="l"/>
                        </a:tabLst>
                      </a:pPr>
                      <a:r>
                        <a:rPr lang="en-US" sz="900" b="1" kern="1200" noProof="0" dirty="0" smtClean="0">
                          <a:solidFill>
                            <a:schemeClr val="tx2"/>
                          </a:solidFill>
                          <a:latin typeface="+mn-lt"/>
                          <a:ea typeface="+mn-ea"/>
                          <a:cs typeface="+mn-cs"/>
                        </a:rPr>
                        <a:t>What impacts result from the free cash flow analysis for the financing?</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Is the FCF sufficient to service current interest and debt?</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Are there signs of financial tensions?</a:t>
                      </a:r>
                      <a:endParaRPr lang="en-US" sz="900" b="1" kern="1200" noProof="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Historical analysis to show whether free cash flow was sufficient to cover debt service (interest and repayments)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Negative free cash flows should trigger further analysis into  their cause (major investments/acquisitions or poor operating cash flow generation?) and into remaining headroom for futures debt / existing covenants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6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11/12</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64000">
                <a:tc>
                  <a:txBody>
                    <a:bodyPr/>
                    <a:lstStyle/>
                    <a:p>
                      <a:pPr marL="228600" marR="0" lvl="1" indent="-228600" algn="l" defTabSz="914400" rtl="0" eaLnBrk="1" fontAlgn="auto" latinLnBrk="0" hangingPunct="1">
                        <a:lnSpc>
                          <a:spcPct val="100000"/>
                        </a:lnSpc>
                        <a:spcBef>
                          <a:spcPts val="0"/>
                        </a:spcBef>
                        <a:spcAft>
                          <a:spcPts val="600"/>
                        </a:spcAft>
                        <a:buClrTx/>
                        <a:buSzTx/>
                        <a:buFont typeface="+mj-lt"/>
                        <a:buAutoNum type="arabicPeriod" startAt="4"/>
                        <a:tabLst>
                          <a:tab pos="176213" algn="l"/>
                        </a:tabLst>
                        <a:defRPr/>
                      </a:pPr>
                      <a:r>
                        <a:rPr lang="en-US" sz="900" b="1" kern="1200" noProof="0" dirty="0" smtClean="0">
                          <a:solidFill>
                            <a:schemeClr val="tx2"/>
                          </a:solidFill>
                          <a:latin typeface="+mn-lt"/>
                          <a:ea typeface="+mn-ea"/>
                          <a:cs typeface="+mn-cs"/>
                        </a:rPr>
                        <a:t>(How) will the historical Cash Flow profile develop in future?</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This ”key question" requires an interpretation of the results from the previous three questions. Analytic thought and experience are especially required here.</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See also Cash Flow (Planning) workbook.</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6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11/12</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
        <p:nvSpPr>
          <p:cNvPr id="2" name="Textfeld 1"/>
          <p:cNvSpPr txBox="1"/>
          <p:nvPr/>
        </p:nvSpPr>
        <p:spPr>
          <a:xfrm>
            <a:off x="488950" y="2938559"/>
            <a:ext cx="931984" cy="334108"/>
          </a:xfrm>
          <a:prstGeom prst="rect">
            <a:avLst/>
          </a:prstGeom>
          <a:noFill/>
        </p:spPr>
        <p:txBody>
          <a:bodyPr wrap="square" lIns="54610" tIns="54610" rIns="54610" bIns="54610" rtlCol="0">
            <a:noAutofit/>
          </a:bodyPr>
          <a:lstStyle/>
          <a:p>
            <a:pPr>
              <a:spcAft>
                <a:spcPts val="600"/>
              </a:spcAft>
            </a:pPr>
            <a:r>
              <a:rPr lang="en-US" sz="1000" b="1" dirty="0" smtClean="0">
                <a:solidFill>
                  <a:schemeClr val="accent5"/>
                </a:solidFill>
              </a:rPr>
              <a:t>360° CQ</a:t>
            </a:r>
          </a:p>
        </p:txBody>
      </p:sp>
      <p:sp>
        <p:nvSpPr>
          <p:cNvPr id="7" name="Rectangle 4"/>
          <p:cNvSpPr>
            <a:spLocks noChangeArrowheads="1"/>
          </p:cNvSpPr>
          <p:nvPr>
            <p:custDataLst>
              <p:tags r:id="rId1"/>
            </p:custDataLst>
          </p:nvPr>
        </p:nvSpPr>
        <p:spPr bwMode="auto">
          <a:xfrm>
            <a:off x="7648574" y="203863"/>
            <a:ext cx="1768475" cy="886325"/>
          </a:xfrm>
          <a:prstGeom prst="rect">
            <a:avLst/>
          </a:prstGeom>
          <a:solidFill>
            <a:srgbClr val="6D2077"/>
          </a:solidFill>
          <a:ln w="12700">
            <a:solidFill>
              <a:srgbClr val="6D2077"/>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a:t>
            </a:r>
            <a:r>
              <a:rPr lang="en-US" sz="900" dirty="0">
                <a:solidFill>
                  <a:schemeClr val="bg1"/>
                </a:solidFill>
              </a:rPr>
              <a:t>Please check your local accounting and other requirements before applying the content.</a:t>
            </a:r>
          </a:p>
        </p:txBody>
      </p:sp>
    </p:spTree>
    <p:extLst>
      <p:ext uri="{BB962C8B-B14F-4D97-AF65-F5344CB8AC3E}">
        <p14:creationId xmlns:p14="http://schemas.microsoft.com/office/powerpoint/2010/main" val="25205166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1"/>
          </p:nvPr>
        </p:nvSpPr>
        <p:spPr>
          <a:xfrm>
            <a:off x="5043900" y="3815862"/>
            <a:ext cx="4373150" cy="2210938"/>
          </a:xfrm>
        </p:spPr>
        <p:txBody>
          <a:bodyPr/>
          <a:lstStyle/>
          <a:p>
            <a:pPr lvl="2"/>
            <a:r>
              <a:rPr lang="en-US" dirty="0" smtClean="0">
                <a:solidFill>
                  <a:srgbClr val="000000"/>
                </a:solidFill>
              </a:rPr>
              <a:t>Generally used for liquidity planning with a short-term horizon of up to 3 (max.12) months, frequently weekly rolling.</a:t>
            </a:r>
          </a:p>
          <a:p>
            <a:pPr lvl="2"/>
            <a:r>
              <a:rPr lang="en-US" dirty="0" smtClean="0">
                <a:solidFill>
                  <a:srgbClr val="000000"/>
                </a:solidFill>
              </a:rPr>
              <a:t>Typically "system-generated", so that direct cash flows can often not be compiled without access to the company.</a:t>
            </a:r>
          </a:p>
          <a:p>
            <a:pPr lvl="2"/>
            <a:r>
              <a:rPr lang="en-US" dirty="0" smtClean="0">
                <a:solidFill>
                  <a:srgbClr val="000000"/>
                </a:solidFill>
              </a:rPr>
              <a:t>Reconciliation to P&amp;L and balance sheet hardly possible.</a:t>
            </a:r>
          </a:p>
          <a:p>
            <a:endParaRPr lang="en-US" sz="800" dirty="0"/>
          </a:p>
        </p:txBody>
      </p:sp>
      <p:sp>
        <p:nvSpPr>
          <p:cNvPr id="4" name="Titel 3"/>
          <p:cNvSpPr>
            <a:spLocks noGrp="1"/>
          </p:cNvSpPr>
          <p:nvPr>
            <p:ph type="title"/>
          </p:nvPr>
        </p:nvSpPr>
        <p:spPr/>
        <p:txBody>
          <a:bodyPr/>
          <a:lstStyle/>
          <a:p>
            <a:r>
              <a:rPr lang="en-US" dirty="0" smtClean="0"/>
              <a:t>Direct versus indirect method</a:t>
            </a:r>
            <a:endParaRPr lang="en-US" dirty="0"/>
          </a:p>
        </p:txBody>
      </p:sp>
      <p:sp>
        <p:nvSpPr>
          <p:cNvPr id="5" name="Textplatzhalter 4"/>
          <p:cNvSpPr>
            <a:spLocks noGrp="1"/>
          </p:cNvSpPr>
          <p:nvPr>
            <p:ph type="body" sz="quarter" idx="12"/>
          </p:nvPr>
        </p:nvSpPr>
        <p:spPr/>
        <p:txBody>
          <a:bodyPr/>
          <a:lstStyle/>
          <a:p>
            <a:r>
              <a:rPr lang="en-US" dirty="0"/>
              <a:t>Cash Flow (historical</a:t>
            </a:r>
            <a:r>
              <a:rPr lang="en-US" dirty="0" smtClean="0"/>
              <a:t>)</a:t>
            </a:r>
            <a:endParaRPr lang="en-US" dirty="0"/>
          </a:p>
        </p:txBody>
      </p:sp>
      <p:sp>
        <p:nvSpPr>
          <p:cNvPr id="7" name="Textplatzhalter 6"/>
          <p:cNvSpPr>
            <a:spLocks noGrp="1"/>
          </p:cNvSpPr>
          <p:nvPr>
            <p:ph type="body" sz="quarter" idx="10"/>
          </p:nvPr>
        </p:nvSpPr>
        <p:spPr>
          <a:xfrm>
            <a:off x="488950" y="3815862"/>
            <a:ext cx="4373150" cy="2210938"/>
          </a:xfrm>
        </p:spPr>
        <p:txBody>
          <a:bodyPr/>
          <a:lstStyle/>
          <a:p>
            <a:pPr lvl="2"/>
            <a:r>
              <a:rPr lang="en-US" dirty="0" smtClean="0">
                <a:solidFill>
                  <a:srgbClr val="000000"/>
                </a:solidFill>
              </a:rPr>
              <a:t>Reconciliation to P&amp;L and balance sheet increases perceived comfort in the numbers.</a:t>
            </a:r>
          </a:p>
          <a:p>
            <a:pPr lvl="2"/>
            <a:r>
              <a:rPr lang="en-US" u="sng" dirty="0" smtClean="0">
                <a:solidFill>
                  <a:srgbClr val="000000"/>
                </a:solidFill>
              </a:rPr>
              <a:t>Part of the financial statements according to IFRS, according to HGB (German Commercial Code §297) only mandatory for consolidated financial statements.</a:t>
            </a:r>
          </a:p>
          <a:p>
            <a:pPr lvl="2"/>
            <a:r>
              <a:rPr lang="en-US" dirty="0" smtClean="0">
                <a:solidFill>
                  <a:srgbClr val="000000"/>
                </a:solidFill>
              </a:rPr>
              <a:t>Frequently not part of a monthly management reporting (and if, then not verbally commented on), but rather generally compiled retrospectively (i.e. on annual basis).</a:t>
            </a:r>
          </a:p>
          <a:p>
            <a:pPr lvl="2"/>
            <a:r>
              <a:rPr lang="en-US" dirty="0" smtClean="0">
                <a:solidFill>
                  <a:srgbClr val="000000"/>
                </a:solidFill>
              </a:rPr>
              <a:t>In many companies' business planning procedures, the cash-flow plan is only an output produced based on P&amp;L and balance sheet plans. However, it is key to ensure the consistency of any (integrated) P&amp;L and balance sheet planning model.</a:t>
            </a:r>
          </a:p>
          <a:p>
            <a:endParaRPr lang="en-US" sz="800" dirty="0"/>
          </a:p>
        </p:txBody>
      </p:sp>
      <p:grpSp>
        <p:nvGrpSpPr>
          <p:cNvPr id="8" name="Gruppieren 7"/>
          <p:cNvGrpSpPr/>
          <p:nvPr/>
        </p:nvGrpSpPr>
        <p:grpSpPr>
          <a:xfrm>
            <a:off x="1091349" y="1899134"/>
            <a:ext cx="3168352" cy="1528633"/>
            <a:chOff x="1001001" y="1627575"/>
            <a:chExt cx="3168352" cy="1800200"/>
          </a:xfrm>
        </p:grpSpPr>
        <p:sp>
          <p:nvSpPr>
            <p:cNvPr id="10" name="Rechteck 9"/>
            <p:cNvSpPr/>
            <p:nvPr/>
          </p:nvSpPr>
          <p:spPr>
            <a:xfrm>
              <a:off x="1001001" y="1627575"/>
              <a:ext cx="3168352" cy="576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Indirect cash flow derivation</a:t>
              </a:r>
            </a:p>
            <a:p>
              <a:pPr algn="ctr"/>
              <a:r>
                <a:rPr lang="en-US" sz="900" dirty="0" smtClean="0">
                  <a:solidFill>
                    <a:schemeClr val="bg1"/>
                  </a:solidFill>
                </a:rPr>
                <a:t>(common used form in Deal Advisory)</a:t>
              </a:r>
              <a:endParaRPr lang="en-US" sz="900" dirty="0">
                <a:solidFill>
                  <a:schemeClr val="bg1"/>
                </a:solidFill>
              </a:endParaRPr>
            </a:p>
          </p:txBody>
        </p:sp>
        <p:sp>
          <p:nvSpPr>
            <p:cNvPr id="11" name="Rechteck 10"/>
            <p:cNvSpPr/>
            <p:nvPr/>
          </p:nvSpPr>
          <p:spPr>
            <a:xfrm>
              <a:off x="1073009" y="2347655"/>
              <a:ext cx="1296144" cy="360214"/>
            </a:xfrm>
            <a:prstGeom prst="rect">
              <a:avLst/>
            </a:prstGeom>
            <a:solidFill>
              <a:srgbClr val="005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P&amp;L</a:t>
              </a:r>
              <a:endParaRPr lang="en-US" sz="900" dirty="0">
                <a:solidFill>
                  <a:schemeClr val="bg1"/>
                </a:solidFill>
              </a:endParaRPr>
            </a:p>
          </p:txBody>
        </p:sp>
        <p:sp>
          <p:nvSpPr>
            <p:cNvPr id="12" name="Rechteck 11"/>
            <p:cNvSpPr/>
            <p:nvPr/>
          </p:nvSpPr>
          <p:spPr>
            <a:xfrm>
              <a:off x="2801201" y="2347655"/>
              <a:ext cx="1296144" cy="360214"/>
            </a:xfrm>
            <a:prstGeom prst="rect">
              <a:avLst/>
            </a:prstGeom>
            <a:solidFill>
              <a:srgbClr val="005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Balance sheet</a:t>
              </a:r>
              <a:endParaRPr lang="en-US" sz="900" dirty="0">
                <a:solidFill>
                  <a:schemeClr val="bg1"/>
                </a:solidFill>
              </a:endParaRPr>
            </a:p>
          </p:txBody>
        </p:sp>
        <p:sp>
          <p:nvSpPr>
            <p:cNvPr id="13" name="Rechteck 12"/>
            <p:cNvSpPr/>
            <p:nvPr/>
          </p:nvSpPr>
          <p:spPr>
            <a:xfrm>
              <a:off x="1937105" y="3067735"/>
              <a:ext cx="1296144" cy="360040"/>
            </a:xfrm>
            <a:prstGeom prst="rect">
              <a:avLst/>
            </a:prstGeom>
            <a:solidFill>
              <a:srgbClr val="0091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Cash flow</a:t>
              </a:r>
              <a:endParaRPr lang="en-US" sz="900" dirty="0">
                <a:solidFill>
                  <a:schemeClr val="bg1"/>
                </a:solidFill>
              </a:endParaRPr>
            </a:p>
          </p:txBody>
        </p:sp>
        <p:cxnSp>
          <p:nvCxnSpPr>
            <p:cNvPr id="14" name="Gewinkelte Verbindung 13"/>
            <p:cNvCxnSpPr>
              <a:stCxn id="11" idx="2"/>
              <a:endCxn id="13" idx="0"/>
            </p:cNvCxnSpPr>
            <p:nvPr/>
          </p:nvCxnSpPr>
          <p:spPr>
            <a:xfrm rot="16200000" flipH="1">
              <a:off x="1973196" y="2455754"/>
              <a:ext cx="359866" cy="864096"/>
            </a:xfrm>
            <a:prstGeom prst="bentConnector3">
              <a:avLst>
                <a:gd name="adj1" fmla="val 50000"/>
              </a:avLst>
            </a:prstGeom>
            <a:ln w="12700">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15" name="Gewinkelte Verbindung 14"/>
            <p:cNvCxnSpPr>
              <a:stCxn id="12" idx="2"/>
              <a:endCxn id="13" idx="0"/>
            </p:cNvCxnSpPr>
            <p:nvPr/>
          </p:nvCxnSpPr>
          <p:spPr>
            <a:xfrm rot="5400000">
              <a:off x="2837292" y="2455754"/>
              <a:ext cx="359866" cy="864096"/>
            </a:xfrm>
            <a:prstGeom prst="bentConnector3">
              <a:avLst>
                <a:gd name="adj1" fmla="val 50000"/>
              </a:avLst>
            </a:prstGeom>
            <a:ln w="12700">
              <a:solidFill>
                <a:srgbClr val="747678"/>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3" name="Gruppieren 22"/>
          <p:cNvGrpSpPr/>
          <p:nvPr/>
        </p:nvGrpSpPr>
        <p:grpSpPr>
          <a:xfrm>
            <a:off x="5646475" y="1899134"/>
            <a:ext cx="3168000" cy="1528633"/>
            <a:chOff x="5771070" y="1627575"/>
            <a:chExt cx="3168000" cy="1800200"/>
          </a:xfrm>
        </p:grpSpPr>
        <p:sp>
          <p:nvSpPr>
            <p:cNvPr id="17" name="Rechteck 16"/>
            <p:cNvSpPr/>
            <p:nvPr/>
          </p:nvSpPr>
          <p:spPr>
            <a:xfrm>
              <a:off x="5771070" y="1627575"/>
              <a:ext cx="3168000" cy="576000"/>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Direct cash flow derivation</a:t>
              </a:r>
            </a:p>
            <a:p>
              <a:pPr algn="ctr"/>
              <a:r>
                <a:rPr lang="en-US" sz="900" dirty="0" smtClean="0">
                  <a:solidFill>
                    <a:schemeClr val="bg1"/>
                  </a:solidFill>
                </a:rPr>
                <a:t>(primarily used for short-term liquidity calculations in Deal Advisory (e.g. Restructuring))</a:t>
              </a:r>
              <a:endParaRPr lang="en-US" sz="900" dirty="0">
                <a:solidFill>
                  <a:schemeClr val="bg1"/>
                </a:solidFill>
              </a:endParaRPr>
            </a:p>
          </p:txBody>
        </p:sp>
        <p:sp>
          <p:nvSpPr>
            <p:cNvPr id="18" name="Rechteck 17"/>
            <p:cNvSpPr/>
            <p:nvPr/>
          </p:nvSpPr>
          <p:spPr>
            <a:xfrm>
              <a:off x="5843078" y="2347655"/>
              <a:ext cx="1296144" cy="360214"/>
            </a:xfrm>
            <a:prstGeom prst="rect">
              <a:avLst/>
            </a:prstGeom>
            <a:solidFill>
              <a:srgbClr val="470A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Deposits</a:t>
              </a:r>
              <a:endParaRPr lang="en-US" sz="900" dirty="0">
                <a:solidFill>
                  <a:schemeClr val="bg1"/>
                </a:solidFill>
              </a:endParaRPr>
            </a:p>
          </p:txBody>
        </p:sp>
        <p:sp>
          <p:nvSpPr>
            <p:cNvPr id="19" name="Rechteck 18"/>
            <p:cNvSpPr/>
            <p:nvPr/>
          </p:nvSpPr>
          <p:spPr>
            <a:xfrm>
              <a:off x="7571270" y="2347655"/>
              <a:ext cx="1296144" cy="360214"/>
            </a:xfrm>
            <a:prstGeom prst="rect">
              <a:avLst/>
            </a:prstGeom>
            <a:solidFill>
              <a:srgbClr val="470A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Payments</a:t>
              </a:r>
              <a:endParaRPr lang="en-US" sz="900" dirty="0">
                <a:solidFill>
                  <a:schemeClr val="bg1"/>
                </a:solidFill>
              </a:endParaRPr>
            </a:p>
          </p:txBody>
        </p:sp>
        <p:sp>
          <p:nvSpPr>
            <p:cNvPr id="20" name="Rechteck 19"/>
            <p:cNvSpPr/>
            <p:nvPr/>
          </p:nvSpPr>
          <p:spPr>
            <a:xfrm>
              <a:off x="6707174" y="3067735"/>
              <a:ext cx="1296144" cy="360040"/>
            </a:xfrm>
            <a:prstGeom prst="rect">
              <a:avLst/>
            </a:prstGeom>
            <a:solidFill>
              <a:srgbClr val="6D20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Cash flow</a:t>
              </a:r>
              <a:endParaRPr lang="en-US" sz="900" dirty="0">
                <a:solidFill>
                  <a:schemeClr val="bg1"/>
                </a:solidFill>
              </a:endParaRPr>
            </a:p>
          </p:txBody>
        </p:sp>
        <p:cxnSp>
          <p:nvCxnSpPr>
            <p:cNvPr id="21" name="Gewinkelte Verbindung 20"/>
            <p:cNvCxnSpPr>
              <a:stCxn id="18" idx="2"/>
              <a:endCxn id="20" idx="0"/>
            </p:cNvCxnSpPr>
            <p:nvPr/>
          </p:nvCxnSpPr>
          <p:spPr>
            <a:xfrm rot="16200000" flipH="1">
              <a:off x="6743265" y="2455754"/>
              <a:ext cx="359866" cy="864096"/>
            </a:xfrm>
            <a:prstGeom prst="bentConnector3">
              <a:avLst>
                <a:gd name="adj1" fmla="val 50000"/>
              </a:avLst>
            </a:prstGeom>
            <a:ln w="12700">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winkelte Verbindung 21"/>
            <p:cNvCxnSpPr>
              <a:stCxn id="19" idx="2"/>
              <a:endCxn id="20" idx="0"/>
            </p:cNvCxnSpPr>
            <p:nvPr/>
          </p:nvCxnSpPr>
          <p:spPr>
            <a:xfrm rot="5400000">
              <a:off x="7607361" y="2455754"/>
              <a:ext cx="359866" cy="864096"/>
            </a:xfrm>
            <a:prstGeom prst="bentConnector3">
              <a:avLst>
                <a:gd name="adj1" fmla="val 50000"/>
              </a:avLst>
            </a:prstGeom>
            <a:ln w="12700">
              <a:solidFill>
                <a:srgbClr val="747678"/>
              </a:solidFill>
              <a:tailEnd type="triangle"/>
            </a:ln>
          </p:spPr>
          <p:style>
            <a:lnRef idx="1">
              <a:schemeClr val="accent1"/>
            </a:lnRef>
            <a:fillRef idx="0">
              <a:schemeClr val="accent1"/>
            </a:fillRef>
            <a:effectRef idx="0">
              <a:schemeClr val="accent1"/>
            </a:effectRef>
            <a:fontRef idx="minor">
              <a:schemeClr val="tx1"/>
            </a:fontRef>
          </p:style>
        </p:cxnSp>
      </p:grpSp>
      <p:sp>
        <p:nvSpPr>
          <p:cNvPr id="25" name="Text Placeholder 12"/>
          <p:cNvSpPr txBox="1">
            <a:spLocks/>
          </p:cNvSpPr>
          <p:nvPr>
            <p:custDataLst>
              <p:tags r:id="rId1"/>
            </p:custDataLst>
          </p:nvPr>
        </p:nvSpPr>
        <p:spPr>
          <a:xfrm>
            <a:off x="488950" y="1433141"/>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Indirect method</a:t>
            </a:r>
            <a:endParaRPr lang="en-US" sz="900" kern="0" dirty="0">
              <a:latin typeface="Arial" panose="020B0604020202020204" pitchFamily="34" charset="0"/>
              <a:cs typeface="Arial" panose="020B0604020202020204" pitchFamily="34" charset="0"/>
            </a:endParaRPr>
          </a:p>
        </p:txBody>
      </p:sp>
      <p:sp>
        <p:nvSpPr>
          <p:cNvPr id="26" name="Text Placeholder 12"/>
          <p:cNvSpPr txBox="1">
            <a:spLocks/>
          </p:cNvSpPr>
          <p:nvPr>
            <p:custDataLst>
              <p:tags r:id="rId2"/>
            </p:custDataLst>
          </p:nvPr>
        </p:nvSpPr>
        <p:spPr>
          <a:xfrm>
            <a:off x="5046663" y="1422675"/>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Direct method</a:t>
            </a:r>
            <a:endParaRPr lang="en-US" sz="900" kern="0" dirty="0">
              <a:latin typeface="Arial" panose="020B0604020202020204" pitchFamily="34" charset="0"/>
              <a:cs typeface="Arial" panose="020B0604020202020204" pitchFamily="34" charset="0"/>
            </a:endParaRPr>
          </a:p>
        </p:txBody>
      </p:sp>
      <p:cxnSp>
        <p:nvCxnSpPr>
          <p:cNvPr id="27" name="Gerader Verbinder 26"/>
          <p:cNvCxnSpPr/>
          <p:nvPr/>
        </p:nvCxnSpPr>
        <p:spPr>
          <a:xfrm>
            <a:off x="488950" y="1617663"/>
            <a:ext cx="437315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a:xfrm>
            <a:off x="5043900" y="1617663"/>
            <a:ext cx="437315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Gleichschenkliges Dreieck 27"/>
          <p:cNvSpPr/>
          <p:nvPr/>
        </p:nvSpPr>
        <p:spPr>
          <a:xfrm rot="10800000">
            <a:off x="4536831" y="1618048"/>
            <a:ext cx="247844" cy="86928"/>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31" name="Gleichschenkliges Dreieck 30"/>
          <p:cNvSpPr/>
          <p:nvPr/>
        </p:nvSpPr>
        <p:spPr>
          <a:xfrm rot="10800000">
            <a:off x="9090077" y="1618048"/>
            <a:ext cx="247844" cy="86928"/>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32" name="Rectangle 4"/>
          <p:cNvSpPr>
            <a:spLocks noChangeArrowheads="1"/>
          </p:cNvSpPr>
          <p:nvPr>
            <p:custDataLst>
              <p:tags r:id="rId3"/>
            </p:custDataLst>
          </p:nvPr>
        </p:nvSpPr>
        <p:spPr bwMode="auto">
          <a:xfrm>
            <a:off x="7648574" y="203863"/>
            <a:ext cx="1768475" cy="886325"/>
          </a:xfrm>
          <a:prstGeom prst="rect">
            <a:avLst/>
          </a:prstGeom>
          <a:solidFill>
            <a:srgbClr val="6D2077"/>
          </a:solidFill>
          <a:ln w="12700">
            <a:solidFill>
              <a:srgbClr val="6D2077"/>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The presentation of cash flow deviates from accounting standards. This workbook contains sample financial statements according to IFRS and German GAAP</a:t>
            </a:r>
            <a:endParaRPr lang="en-US" sz="900" dirty="0">
              <a:solidFill>
                <a:schemeClr val="bg1"/>
              </a:solidFill>
            </a:endParaRPr>
          </a:p>
        </p:txBody>
      </p:sp>
    </p:spTree>
    <p:extLst>
      <p:ext uri="{BB962C8B-B14F-4D97-AF65-F5344CB8AC3E}">
        <p14:creationId xmlns:p14="http://schemas.microsoft.com/office/powerpoint/2010/main" val="42374057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smtClean="0"/>
              <a:t>Definition of cash</a:t>
            </a:r>
            <a:endParaRPr lang="en-US" dirty="0"/>
          </a:p>
        </p:txBody>
      </p:sp>
      <p:sp>
        <p:nvSpPr>
          <p:cNvPr id="5" name="Textplatzhalter 4"/>
          <p:cNvSpPr>
            <a:spLocks noGrp="1"/>
          </p:cNvSpPr>
          <p:nvPr>
            <p:ph type="body" sz="quarter" idx="12"/>
          </p:nvPr>
        </p:nvSpPr>
        <p:spPr/>
        <p:txBody>
          <a:bodyPr/>
          <a:lstStyle/>
          <a:p>
            <a:r>
              <a:rPr lang="en-US" dirty="0"/>
              <a:t>Cash Flow (historical</a:t>
            </a:r>
            <a:r>
              <a:rPr lang="en-US" dirty="0" smtClean="0"/>
              <a:t>)</a:t>
            </a:r>
            <a:endParaRPr lang="en-US" dirty="0"/>
          </a:p>
        </p:txBody>
      </p:sp>
      <p:sp>
        <p:nvSpPr>
          <p:cNvPr id="2" name="Textplatzhalter 1"/>
          <p:cNvSpPr>
            <a:spLocks noGrp="1"/>
          </p:cNvSpPr>
          <p:nvPr>
            <p:ph type="body" sz="quarter" idx="11"/>
          </p:nvPr>
        </p:nvSpPr>
        <p:spPr>
          <a:xfrm>
            <a:off x="5043900" y="1422400"/>
            <a:ext cx="4373150" cy="4604400"/>
          </a:xfrm>
        </p:spPr>
        <p:txBody>
          <a:bodyPr/>
          <a:lstStyle/>
          <a:p>
            <a:pPr>
              <a:spcAft>
                <a:spcPts val="300"/>
              </a:spcAft>
            </a:pPr>
            <a:r>
              <a:rPr lang="en-US" dirty="0" smtClean="0"/>
              <a:t>Definition of cash in restructuring situations (opinion)</a:t>
            </a:r>
          </a:p>
          <a:p>
            <a:pPr lvl="2">
              <a:spcAft>
                <a:spcPts val="300"/>
              </a:spcAft>
            </a:pPr>
            <a:r>
              <a:rPr lang="en-US" dirty="0" smtClean="0"/>
              <a:t>With a restructuring concept the banks look at the net liquidity and the available liquidity or liquidity requirements. </a:t>
            </a:r>
          </a:p>
          <a:p>
            <a:pPr lvl="2">
              <a:spcAft>
                <a:spcPts val="300"/>
              </a:spcAft>
            </a:pPr>
            <a:r>
              <a:rPr lang="en-US" dirty="0" smtClean="0"/>
              <a:t>This means the cash flow analysis also has to focus on these items, and hence short-term bank liabilities (overdraft) as well as short-term fixed deposits or fixed-rate loans must not be included in the 'cash funds' definition for cash flow purposes.</a:t>
            </a:r>
          </a:p>
          <a:p>
            <a:pPr lvl="2">
              <a:spcAft>
                <a:spcPts val="300"/>
              </a:spcAft>
              <a:buNone/>
              <a:tabLst>
                <a:tab pos="361950" algn="l"/>
              </a:tabLst>
            </a:pPr>
            <a:r>
              <a:rPr lang="en-US" dirty="0" smtClean="0">
                <a:solidFill>
                  <a:schemeClr val="tx2"/>
                </a:solidFill>
                <a:sym typeface="Wingdings"/>
              </a:rPr>
              <a:t></a:t>
            </a:r>
            <a:r>
              <a:rPr lang="en-US" dirty="0" smtClean="0">
                <a:sym typeface="Wingdings"/>
              </a:rPr>
              <a:t> 	</a:t>
            </a:r>
            <a:r>
              <a:rPr lang="en-US" dirty="0" smtClean="0"/>
              <a:t>"Cash Management” workbook</a:t>
            </a:r>
          </a:p>
          <a:p>
            <a:pPr>
              <a:spcAft>
                <a:spcPts val="300"/>
              </a:spcAft>
            </a:pPr>
            <a:endParaRPr lang="en-US" dirty="0"/>
          </a:p>
        </p:txBody>
      </p:sp>
      <p:sp>
        <p:nvSpPr>
          <p:cNvPr id="6" name="Textplatzhalter 5"/>
          <p:cNvSpPr>
            <a:spLocks noGrp="1"/>
          </p:cNvSpPr>
          <p:nvPr>
            <p:ph type="body" sz="quarter" idx="10"/>
          </p:nvPr>
        </p:nvSpPr>
        <p:spPr/>
        <p:txBody>
          <a:bodyPr/>
          <a:lstStyle/>
          <a:p>
            <a:pPr>
              <a:spcAft>
                <a:spcPts val="300"/>
              </a:spcAft>
            </a:pPr>
            <a:r>
              <a:rPr lang="en-US" dirty="0" smtClean="0"/>
              <a:t>Accounting versus commercial definition </a:t>
            </a:r>
          </a:p>
          <a:p>
            <a:pPr lvl="2">
              <a:spcAft>
                <a:spcPts val="300"/>
              </a:spcAft>
            </a:pPr>
            <a:r>
              <a:rPr lang="en-US" dirty="0" smtClean="0"/>
              <a:t>Accounting standards generally prefer a narrow definition for 'cash funds', limited to cash and cash equivalents only (IAS 7.6) monetary asset items of the balance sheet, with total term of a maximum of three months).</a:t>
            </a:r>
          </a:p>
          <a:p>
            <a:pPr lvl="2">
              <a:spcAft>
                <a:spcPts val="300"/>
              </a:spcAft>
            </a:pPr>
            <a:r>
              <a:rPr lang="en-US" dirty="0" smtClean="0"/>
              <a:t>However, IFRS acknowledge that in ‘some countries, bank overdrafts … form an integral part of an entities’ cash management’ (IAS 7.8) and permits including them in the definition of cash and cash equivalents for cash flow reporting purposes (see IAS 7.45ff respective disclosure requirements). </a:t>
            </a:r>
          </a:p>
          <a:p>
            <a:pPr>
              <a:spcAft>
                <a:spcPts val="300"/>
              </a:spcAft>
            </a:pPr>
            <a:r>
              <a:rPr lang="en-US" dirty="0" smtClean="0"/>
              <a:t>Impact on cash flow</a:t>
            </a:r>
          </a:p>
          <a:p>
            <a:pPr lvl="2">
              <a:spcAft>
                <a:spcPts val="300"/>
              </a:spcAft>
            </a:pPr>
            <a:r>
              <a:rPr lang="en-US" dirty="0" smtClean="0"/>
              <a:t>Depending on the definition of 'cash funds' movements in bank overdraft, the cash flow will present movements therein either as financing cash flow (narrow definition of cash funds) or as part of changes in cash (commercial definition)</a:t>
            </a:r>
          </a:p>
          <a:p>
            <a:pPr>
              <a:spcAft>
                <a:spcPts val="300"/>
              </a:spcAft>
            </a:pPr>
            <a:r>
              <a:rPr lang="en-US" i="1" dirty="0" smtClean="0"/>
              <a:t>Interest expense/income and Income tax</a:t>
            </a:r>
          </a:p>
          <a:p>
            <a:pPr lvl="2">
              <a:spcAft>
                <a:spcPts val="300"/>
              </a:spcAft>
            </a:pPr>
            <a:r>
              <a:rPr lang="en-US" dirty="0" smtClean="0"/>
              <a:t>IAS 7.33 leaves the option to classify interest received and paid either:</a:t>
            </a:r>
          </a:p>
          <a:p>
            <a:pPr lvl="3">
              <a:spcAft>
                <a:spcPts val="300"/>
              </a:spcAft>
            </a:pPr>
            <a:r>
              <a:rPr lang="en-US" dirty="0" smtClean="0"/>
              <a:t>both within operating cash flow; or </a:t>
            </a:r>
          </a:p>
          <a:p>
            <a:pPr lvl="3">
              <a:spcAft>
                <a:spcPts val="300"/>
              </a:spcAft>
            </a:pPr>
            <a:r>
              <a:rPr lang="en-US" dirty="0" smtClean="0"/>
              <a:t>interest paid within financing and interest received within investing cash flows.</a:t>
            </a:r>
          </a:p>
          <a:p>
            <a:pPr lvl="2">
              <a:spcAft>
                <a:spcPts val="300"/>
              </a:spcAft>
            </a:pPr>
            <a:r>
              <a:rPr lang="en-US" dirty="0" smtClean="0"/>
              <a:t>Per IAS 7.35 tax payments shall generally be presented as operative cash flow unless they can clearly be allocated to financing or investing activities (and Restructuring opinions follow this approach). </a:t>
            </a:r>
          </a:p>
          <a:p>
            <a:pPr lvl="2">
              <a:spcAft>
                <a:spcPts val="300"/>
              </a:spcAft>
            </a:pPr>
            <a:r>
              <a:rPr lang="en-US" dirty="0" smtClean="0"/>
              <a:t>KPMG’s “Guide to annual financial statements - Illustrative disclosures” suggests to present a subtotal “Cash generated from operating activities” before interest and tax, and to then deduct Interest and Taxes paid to arrive at “Net cash from operating activities”.</a:t>
            </a:r>
          </a:p>
          <a:p>
            <a:pPr lvl="2">
              <a:spcAft>
                <a:spcPts val="300"/>
              </a:spcAft>
            </a:pPr>
            <a:r>
              <a:rPr lang="en-US" dirty="0" smtClean="0"/>
              <a:t>In Deal Advisory:</a:t>
            </a:r>
          </a:p>
          <a:p>
            <a:pPr lvl="3">
              <a:spcAft>
                <a:spcPts val="300"/>
              </a:spcAft>
            </a:pPr>
            <a:r>
              <a:rPr lang="en-US" dirty="0" smtClean="0"/>
              <a:t>EBITDA to operating cash conversion analysis should focus on the above “Cash generated from operating activities” (to compare apples to apples); </a:t>
            </a:r>
          </a:p>
          <a:p>
            <a:pPr lvl="3">
              <a:spcAft>
                <a:spcPts val="300"/>
              </a:spcAft>
            </a:pPr>
            <a:r>
              <a:rPr lang="en-US" dirty="0" smtClean="0"/>
              <a:t>net interest payments should be presented within cash flow from financing activities, unless there is specific reason not to; and</a:t>
            </a:r>
          </a:p>
          <a:p>
            <a:pPr lvl="3">
              <a:spcAft>
                <a:spcPts val="300"/>
              </a:spcAft>
            </a:pPr>
            <a:r>
              <a:rPr lang="en-US" dirty="0" smtClean="0"/>
              <a:t>tax payments shall be presented as a separate line before arriving at Free Cash Flow</a:t>
            </a:r>
          </a:p>
          <a:p>
            <a:pPr>
              <a:spcAft>
                <a:spcPts val="300"/>
              </a:spcAft>
            </a:pPr>
            <a:endParaRPr lang="en-US" dirty="0"/>
          </a:p>
        </p:txBody>
      </p:sp>
      <p:pic>
        <p:nvPicPr>
          <p:cNvPr id="32" name="Grafik 31"/>
          <p:cNvPicPr>
            <a:picLocks noChangeAspect="1"/>
          </p:cNvPicPr>
          <p:nvPr>
            <p:custDataLst>
              <p:tags r:id="rId1"/>
            </p:custDataLst>
          </p:nvPr>
        </p:nvPicPr>
        <p:blipFill>
          <a:blip r:embed="rId5"/>
          <a:stretch>
            <a:fillRect/>
          </a:stretch>
        </p:blipFill>
        <p:spPr>
          <a:xfrm>
            <a:off x="5052609" y="2759710"/>
            <a:ext cx="4373554" cy="3270387"/>
          </a:xfrm>
          <a:prstGeom prst="rect">
            <a:avLst/>
          </a:prstGeom>
        </p:spPr>
      </p:pic>
      <p:sp>
        <p:nvSpPr>
          <p:cNvPr id="8" name="Rectangle 4"/>
          <p:cNvSpPr>
            <a:spLocks noChangeArrowheads="1"/>
          </p:cNvSpPr>
          <p:nvPr>
            <p:custDataLst>
              <p:tags r:id="rId2"/>
            </p:custDataLst>
          </p:nvPr>
        </p:nvSpPr>
        <p:spPr bwMode="auto">
          <a:xfrm>
            <a:off x="7648574" y="203863"/>
            <a:ext cx="1768475"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Cash definition for cash flow purposes deviates from accounting standards. The cash definition on this page relates to IFRS.</a:t>
            </a:r>
            <a:endParaRPr lang="en-US" sz="900" dirty="0">
              <a:solidFill>
                <a:schemeClr val="bg1"/>
              </a:solidFill>
            </a:endParaRPr>
          </a:p>
        </p:txBody>
      </p:sp>
      <p:pic>
        <p:nvPicPr>
          <p:cNvPr id="7" name="Grafik 6"/>
          <p:cNvPicPr>
            <a:picLocks noChangeAspect="1"/>
          </p:cNvPicPr>
          <p:nvPr>
            <p:custDataLst>
              <p:tags r:id="rId3"/>
            </p:custDataLst>
          </p:nvPr>
        </p:nvPicPr>
        <p:blipFill>
          <a:blip r:embed="rId6"/>
          <a:stretch>
            <a:fillRect/>
          </a:stretch>
        </p:blipFill>
        <p:spPr>
          <a:xfrm>
            <a:off x="-2793400" y="1920806"/>
            <a:ext cx="1975275" cy="2225233"/>
          </a:xfrm>
          <a:prstGeom prst="rect">
            <a:avLst/>
          </a:prstGeom>
        </p:spPr>
      </p:pic>
    </p:spTree>
    <p:extLst>
      <p:ext uri="{BB962C8B-B14F-4D97-AF65-F5344CB8AC3E}">
        <p14:creationId xmlns:p14="http://schemas.microsoft.com/office/powerpoint/2010/main" val="12998018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p:cNvPicPr>
            <a:picLocks/>
          </p:cNvPicPr>
          <p:nvPr>
            <p:custDataLst>
              <p:tags r:id="rId2"/>
            </p:custDataLst>
          </p:nvPr>
        </p:nvPicPr>
        <p:blipFill>
          <a:blip r:embed="rId24"/>
          <a:stretch>
            <a:fillRect/>
          </a:stretch>
        </p:blipFill>
        <p:spPr>
          <a:xfrm>
            <a:off x="492320" y="1422408"/>
            <a:ext cx="7125207" cy="4194041"/>
          </a:xfrm>
          <a:prstGeom prst="rect">
            <a:avLst/>
          </a:prstGeom>
        </p:spPr>
      </p:pic>
      <p:sp>
        <p:nvSpPr>
          <p:cNvPr id="4" name="Titel 3"/>
          <p:cNvSpPr>
            <a:spLocks noGrp="1"/>
          </p:cNvSpPr>
          <p:nvPr>
            <p:ph type="title"/>
          </p:nvPr>
        </p:nvSpPr>
        <p:spPr/>
        <p:txBody>
          <a:bodyPr/>
          <a:lstStyle/>
          <a:p>
            <a:r>
              <a:rPr lang="en-US" dirty="0" smtClean="0"/>
              <a:t>Sample format (indirect method)</a:t>
            </a:r>
            <a:endParaRPr lang="en-US" dirty="0"/>
          </a:p>
        </p:txBody>
      </p:sp>
      <p:sp>
        <p:nvSpPr>
          <p:cNvPr id="5" name="Textplatzhalter 4"/>
          <p:cNvSpPr>
            <a:spLocks noGrp="1"/>
          </p:cNvSpPr>
          <p:nvPr>
            <p:ph type="body" sz="quarter" idx="12"/>
          </p:nvPr>
        </p:nvSpPr>
        <p:spPr/>
        <p:txBody>
          <a:bodyPr/>
          <a:lstStyle/>
          <a:p>
            <a:r>
              <a:rPr lang="en-US" dirty="0"/>
              <a:t>Cash Flow (historical</a:t>
            </a:r>
            <a:r>
              <a:rPr lang="en-US" dirty="0" smtClean="0"/>
              <a:t>)</a:t>
            </a:r>
            <a:endParaRPr lang="en-US" dirty="0"/>
          </a:p>
        </p:txBody>
      </p:sp>
      <p:grpSp>
        <p:nvGrpSpPr>
          <p:cNvPr id="22" name="Gruppieren 21"/>
          <p:cNvGrpSpPr/>
          <p:nvPr/>
        </p:nvGrpSpPr>
        <p:grpSpPr>
          <a:xfrm>
            <a:off x="488950" y="5622740"/>
            <a:ext cx="8928100" cy="398648"/>
            <a:chOff x="272480" y="1196752"/>
            <a:chExt cx="9360470" cy="432048"/>
          </a:xfrm>
        </p:grpSpPr>
        <p:sp>
          <p:nvSpPr>
            <p:cNvPr id="23"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General explanation:</a:t>
              </a:r>
              <a:endParaRPr lang="en-US" sz="1200" i="1" dirty="0" smtClean="0">
                <a:solidFill>
                  <a:schemeClr val="bg1"/>
                </a:solidFill>
                <a:latin typeface="KPMG Light" panose="020B0403030202040204" pitchFamily="34" charset="0"/>
                <a:cs typeface="Arial" pitchFamily="34" charset="0"/>
              </a:endParaRPr>
            </a:p>
          </p:txBody>
        </p:sp>
        <p:sp>
          <p:nvSpPr>
            <p:cNvPr id="25"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ct val="60000"/>
                </a:spcBef>
                <a:buClr>
                  <a:srgbClr val="000066"/>
                </a:buClr>
              </a:pPr>
              <a:r>
                <a:rPr lang="en-US" sz="900" b="1" dirty="0">
                  <a:solidFill>
                    <a:schemeClr val="bg1"/>
                  </a:solidFill>
                </a:rPr>
                <a:t>This cash flow matrix format requires an extra effort to set up, but assures that all the balance sheet changes including the P&amp;L result will be captured. This ensures consistency of the numbers (the cash flow will add up and if not, the error can be quickly be found), and can be used to present cash flow workings in a transparent manner.</a:t>
              </a:r>
            </a:p>
          </p:txBody>
        </p:sp>
      </p:grpSp>
      <p:sp>
        <p:nvSpPr>
          <p:cNvPr id="26" name="Rectangle 4"/>
          <p:cNvSpPr>
            <a:spLocks noChangeArrowheads="1"/>
          </p:cNvSpPr>
          <p:nvPr>
            <p:custDataLst>
              <p:tags r:id="rId3"/>
            </p:custDataLst>
          </p:nvPr>
        </p:nvSpPr>
        <p:spPr bwMode="auto">
          <a:xfrm>
            <a:off x="-9" y="3011830"/>
            <a:ext cx="480655" cy="615296"/>
          </a:xfrm>
          <a:prstGeom prst="rect">
            <a:avLst/>
          </a:prstGeom>
          <a:solidFill>
            <a:schemeClr val="accent1"/>
          </a:solidFill>
          <a:ln w="12700">
            <a:solidFill>
              <a:schemeClr val="accent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RES: Tax paid generally within operating </a:t>
            </a:r>
            <a:r>
              <a:rPr lang="en-US" sz="700" dirty="0" smtClean="0">
                <a:solidFill>
                  <a:schemeClr val="bg1"/>
                </a:solidFill>
              </a:rPr>
              <a:t>CF.</a:t>
            </a:r>
            <a:endParaRPr lang="en-US" sz="700" dirty="0">
              <a:solidFill>
                <a:schemeClr val="bg1"/>
              </a:solidFill>
            </a:endParaRPr>
          </a:p>
        </p:txBody>
      </p:sp>
      <p:cxnSp>
        <p:nvCxnSpPr>
          <p:cNvPr id="27" name="Gewinkelte Verbindung 26"/>
          <p:cNvCxnSpPr>
            <a:stCxn id="26" idx="0"/>
            <a:endCxn id="28" idx="2"/>
          </p:cNvCxnSpPr>
          <p:nvPr/>
        </p:nvCxnSpPr>
        <p:spPr>
          <a:xfrm rot="5400000" flipH="1" flipV="1">
            <a:off x="268583" y="2788094"/>
            <a:ext cx="195473" cy="252001"/>
          </a:xfrm>
          <a:prstGeom prst="bentConnector2">
            <a:avLst/>
          </a:prstGeom>
          <a:ln w="6350">
            <a:solidFill>
              <a:schemeClr val="accent1"/>
            </a:solidFill>
            <a:tailEnd type="triangle" w="sm" len="sm"/>
          </a:ln>
        </p:spPr>
        <p:style>
          <a:lnRef idx="1">
            <a:schemeClr val="accent1"/>
          </a:lnRef>
          <a:fillRef idx="0">
            <a:schemeClr val="accent1"/>
          </a:fillRef>
          <a:effectRef idx="0">
            <a:schemeClr val="accent1"/>
          </a:effectRef>
          <a:fontRef idx="minor">
            <a:schemeClr val="tx1"/>
          </a:fontRef>
        </p:style>
      </p:cxnSp>
      <p:sp>
        <p:nvSpPr>
          <p:cNvPr id="28" name="Rounded Rectangle 2"/>
          <p:cNvSpPr/>
          <p:nvPr>
            <p:custDataLst>
              <p:tags r:id="rId4"/>
            </p:custDataLst>
          </p:nvPr>
        </p:nvSpPr>
        <p:spPr>
          <a:xfrm rot="5400000">
            <a:off x="837295" y="2402803"/>
            <a:ext cx="137158" cy="827108"/>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5" name="Rounded Rectangle 2"/>
          <p:cNvSpPr/>
          <p:nvPr>
            <p:custDataLst>
              <p:tags r:id="rId5"/>
            </p:custDataLst>
          </p:nvPr>
        </p:nvSpPr>
        <p:spPr>
          <a:xfrm rot="5400000">
            <a:off x="837295" y="3394927"/>
            <a:ext cx="137158" cy="827108"/>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cxnSp>
        <p:nvCxnSpPr>
          <p:cNvPr id="40" name="Gewinkelte Verbindung 39"/>
          <p:cNvCxnSpPr>
            <a:stCxn id="26" idx="2"/>
            <a:endCxn id="35" idx="2"/>
          </p:cNvCxnSpPr>
          <p:nvPr/>
        </p:nvCxnSpPr>
        <p:spPr>
          <a:xfrm rot="16200000" flipH="1">
            <a:off x="275642" y="3591802"/>
            <a:ext cx="181355" cy="252001"/>
          </a:xfrm>
          <a:prstGeom prst="bentConnector2">
            <a:avLst/>
          </a:prstGeom>
          <a:ln w="6350">
            <a:solidFill>
              <a:schemeClr val="accent1"/>
            </a:solidFill>
            <a:tailEnd type="triangle" w="sm" len="sm"/>
          </a:ln>
        </p:spPr>
        <p:style>
          <a:lnRef idx="1">
            <a:schemeClr val="accent1"/>
          </a:lnRef>
          <a:fillRef idx="0">
            <a:schemeClr val="accent1"/>
          </a:fillRef>
          <a:effectRef idx="0">
            <a:schemeClr val="accent1"/>
          </a:effectRef>
          <a:fontRef idx="minor">
            <a:schemeClr val="tx1"/>
          </a:fontRef>
        </p:style>
      </p:cxnSp>
      <p:sp>
        <p:nvSpPr>
          <p:cNvPr id="46" name="Rectangle 4"/>
          <p:cNvSpPr>
            <a:spLocks noChangeArrowheads="1"/>
          </p:cNvSpPr>
          <p:nvPr>
            <p:custDataLst>
              <p:tags r:id="rId6"/>
            </p:custDataLst>
          </p:nvPr>
        </p:nvSpPr>
        <p:spPr bwMode="auto">
          <a:xfrm>
            <a:off x="6805247" y="444450"/>
            <a:ext cx="2604998" cy="866776"/>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defTabSz="762000" eaLnBrk="0" hangingPunct="0">
              <a:lnSpc>
                <a:spcPct val="90000"/>
              </a:lnSpc>
            </a:pPr>
            <a:r>
              <a:rPr lang="en-US" sz="700" dirty="0">
                <a:solidFill>
                  <a:schemeClr val="bg1"/>
                </a:solidFill>
              </a:rPr>
              <a:t>Equity changes impact primarily on the P&amp;L:</a:t>
            </a:r>
          </a:p>
          <a:p>
            <a:pPr marL="144000" lvl="2" indent="-144000" defTabSz="762000" eaLnBrk="0" hangingPunct="0">
              <a:lnSpc>
                <a:spcPct val="90000"/>
              </a:lnSpc>
              <a:buClr>
                <a:schemeClr val="bg1"/>
              </a:buClr>
              <a:buFont typeface="Arial" panose="020B0604020202020204" pitchFamily="34" charset="0"/>
              <a:buChar char="-"/>
            </a:pPr>
            <a:r>
              <a:rPr lang="en-US" sz="700" dirty="0">
                <a:solidFill>
                  <a:schemeClr val="bg1"/>
                </a:solidFill>
              </a:rPr>
              <a:t>EBITDA (operating cash flow)</a:t>
            </a:r>
          </a:p>
          <a:p>
            <a:pPr marL="144000" lvl="2" indent="-144000" defTabSz="762000" eaLnBrk="0" hangingPunct="0">
              <a:lnSpc>
                <a:spcPct val="90000"/>
              </a:lnSpc>
              <a:buClr>
                <a:schemeClr val="bg1"/>
              </a:buClr>
              <a:buFont typeface="Arial" panose="020B0604020202020204" pitchFamily="34" charset="0"/>
              <a:buChar char="-"/>
            </a:pPr>
            <a:r>
              <a:rPr lang="en-US" sz="700" dirty="0">
                <a:solidFill>
                  <a:schemeClr val="bg1"/>
                </a:solidFill>
              </a:rPr>
              <a:t>Depreciation (non-cash)</a:t>
            </a:r>
          </a:p>
          <a:p>
            <a:pPr marL="144000" lvl="2" indent="-144000" defTabSz="762000" eaLnBrk="0" hangingPunct="0">
              <a:lnSpc>
                <a:spcPct val="90000"/>
              </a:lnSpc>
              <a:buClr>
                <a:schemeClr val="bg1"/>
              </a:buClr>
              <a:buFont typeface="Arial" panose="020B0604020202020204" pitchFamily="34" charset="0"/>
              <a:buChar char="-"/>
            </a:pPr>
            <a:r>
              <a:rPr lang="en-US" sz="700" dirty="0">
                <a:solidFill>
                  <a:schemeClr val="bg1"/>
                </a:solidFill>
              </a:rPr>
              <a:t>Interest (financing cash flow)</a:t>
            </a:r>
          </a:p>
          <a:p>
            <a:pPr marL="144000" lvl="2" indent="-144000" defTabSz="762000" eaLnBrk="0" hangingPunct="0">
              <a:lnSpc>
                <a:spcPct val="90000"/>
              </a:lnSpc>
              <a:buClr>
                <a:schemeClr val="bg1"/>
              </a:buClr>
              <a:buFont typeface="Arial" panose="020B0604020202020204" pitchFamily="34" charset="0"/>
              <a:buChar char="-"/>
            </a:pPr>
            <a:r>
              <a:rPr lang="en-US" sz="700" dirty="0">
                <a:solidFill>
                  <a:schemeClr val="bg1"/>
                </a:solidFill>
              </a:rPr>
              <a:t>Tax (separate line before arriving at Free Cash Flow)</a:t>
            </a:r>
          </a:p>
          <a:p>
            <a:pPr marL="0" lvl="2" defTabSz="762000" eaLnBrk="0" hangingPunct="0">
              <a:lnSpc>
                <a:spcPct val="90000"/>
              </a:lnSpc>
            </a:pPr>
            <a:r>
              <a:rPr lang="en-US" sz="700" dirty="0">
                <a:solidFill>
                  <a:schemeClr val="bg1"/>
                </a:solidFill>
              </a:rPr>
              <a:t>Furthermore, dividends, capital increases, foreign currency translation reserves in the group, or other comprehensive income ("OCI" – non-cash) may need to be considered</a:t>
            </a:r>
          </a:p>
        </p:txBody>
      </p:sp>
      <p:sp>
        <p:nvSpPr>
          <p:cNvPr id="48" name="Rounded Rectangle 2"/>
          <p:cNvSpPr/>
          <p:nvPr>
            <p:custDataLst>
              <p:tags r:id="rId7"/>
            </p:custDataLst>
          </p:nvPr>
        </p:nvSpPr>
        <p:spPr>
          <a:xfrm rot="5400000">
            <a:off x="7260100" y="1544519"/>
            <a:ext cx="240903"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49" name="Rounded Rectangle 2"/>
          <p:cNvSpPr/>
          <p:nvPr>
            <p:custDataLst>
              <p:tags r:id="rId8"/>
            </p:custDataLst>
          </p:nvPr>
        </p:nvSpPr>
        <p:spPr>
          <a:xfrm rot="5400000">
            <a:off x="7308964" y="1961608"/>
            <a:ext cx="112187"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50" name="Rounded Rectangle 2"/>
          <p:cNvSpPr/>
          <p:nvPr>
            <p:custDataLst>
              <p:tags r:id="rId9"/>
            </p:custDataLst>
          </p:nvPr>
        </p:nvSpPr>
        <p:spPr>
          <a:xfrm rot="5400000">
            <a:off x="7318108" y="3093941"/>
            <a:ext cx="112187"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51" name="Rounded Rectangle 2"/>
          <p:cNvSpPr/>
          <p:nvPr>
            <p:custDataLst>
              <p:tags r:id="rId10"/>
            </p:custDataLst>
          </p:nvPr>
        </p:nvSpPr>
        <p:spPr>
          <a:xfrm rot="5400000">
            <a:off x="7318108" y="4580194"/>
            <a:ext cx="112187"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52" name="Rounded Rectangle 2"/>
          <p:cNvSpPr/>
          <p:nvPr>
            <p:custDataLst>
              <p:tags r:id="rId11"/>
            </p:custDataLst>
          </p:nvPr>
        </p:nvSpPr>
        <p:spPr>
          <a:xfrm rot="5400000">
            <a:off x="6843324" y="3093941"/>
            <a:ext cx="112187"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54" name="Rounded Rectangle 2"/>
          <p:cNvSpPr/>
          <p:nvPr>
            <p:custDataLst>
              <p:tags r:id="rId12"/>
            </p:custDataLst>
          </p:nvPr>
        </p:nvSpPr>
        <p:spPr>
          <a:xfrm rot="5400000">
            <a:off x="7074856" y="2598288"/>
            <a:ext cx="121462" cy="940679"/>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55" name="Rounded Rectangle 2"/>
          <p:cNvSpPr/>
          <p:nvPr>
            <p:custDataLst>
              <p:tags r:id="rId13"/>
            </p:custDataLst>
          </p:nvPr>
        </p:nvSpPr>
        <p:spPr>
          <a:xfrm rot="5400000">
            <a:off x="5902547" y="3832146"/>
            <a:ext cx="112187"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56" name="Rounded Rectangle 2"/>
          <p:cNvSpPr/>
          <p:nvPr>
            <p:custDataLst>
              <p:tags r:id="rId14"/>
            </p:custDataLst>
          </p:nvPr>
        </p:nvSpPr>
        <p:spPr>
          <a:xfrm rot="5400000">
            <a:off x="3982907" y="-112988"/>
            <a:ext cx="134627" cy="7111415"/>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58" name="Rounded Rectangle 2"/>
          <p:cNvSpPr/>
          <p:nvPr>
            <p:custDataLst>
              <p:tags r:id="rId15"/>
            </p:custDataLst>
          </p:nvPr>
        </p:nvSpPr>
        <p:spPr>
          <a:xfrm rot="5400000">
            <a:off x="1817440" y="2548132"/>
            <a:ext cx="249508" cy="2899748"/>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59" name="Rectangle 4"/>
          <p:cNvSpPr>
            <a:spLocks noChangeArrowheads="1"/>
          </p:cNvSpPr>
          <p:nvPr>
            <p:custDataLst>
              <p:tags r:id="rId16"/>
            </p:custDataLst>
          </p:nvPr>
        </p:nvSpPr>
        <p:spPr bwMode="auto">
          <a:xfrm>
            <a:off x="4230268" y="2946650"/>
            <a:ext cx="2117905" cy="249517"/>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Depreciation (non-cash, only required to reconcile </a:t>
            </a:r>
            <a:r>
              <a:rPr lang="en-US" sz="700" dirty="0" smtClean="0">
                <a:solidFill>
                  <a:schemeClr val="bg1"/>
                </a:solidFill>
              </a:rPr>
              <a:t/>
            </a:r>
            <a:br>
              <a:rPr lang="en-US" sz="700" dirty="0" smtClean="0">
                <a:solidFill>
                  <a:schemeClr val="bg1"/>
                </a:solidFill>
              </a:rPr>
            </a:br>
            <a:r>
              <a:rPr lang="en-US" sz="700" dirty="0" smtClean="0">
                <a:solidFill>
                  <a:schemeClr val="bg1"/>
                </a:solidFill>
              </a:rPr>
              <a:t>with </a:t>
            </a:r>
            <a:r>
              <a:rPr lang="en-US" sz="700" dirty="0">
                <a:solidFill>
                  <a:schemeClr val="bg1"/>
                </a:solidFill>
              </a:rPr>
              <a:t>movements in fixed assets)</a:t>
            </a:r>
          </a:p>
        </p:txBody>
      </p:sp>
      <p:sp>
        <p:nvSpPr>
          <p:cNvPr id="60" name="Rectangle 4"/>
          <p:cNvSpPr>
            <a:spLocks noChangeArrowheads="1"/>
          </p:cNvSpPr>
          <p:nvPr>
            <p:custDataLst>
              <p:tags r:id="rId17"/>
            </p:custDataLst>
          </p:nvPr>
        </p:nvSpPr>
        <p:spPr bwMode="auto">
          <a:xfrm>
            <a:off x="5022748" y="3228591"/>
            <a:ext cx="1325425" cy="139450"/>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Disposal at net book value</a:t>
            </a:r>
          </a:p>
        </p:txBody>
      </p:sp>
      <p:sp>
        <p:nvSpPr>
          <p:cNvPr id="61" name="Rectangle 4"/>
          <p:cNvSpPr>
            <a:spLocks noChangeArrowheads="1"/>
          </p:cNvSpPr>
          <p:nvPr>
            <p:custDataLst>
              <p:tags r:id="rId18"/>
            </p:custDataLst>
          </p:nvPr>
        </p:nvSpPr>
        <p:spPr bwMode="auto">
          <a:xfrm>
            <a:off x="3658768" y="3909060"/>
            <a:ext cx="1828345" cy="445347"/>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Restructuring cash flows are typical cases for applying exceptional items: </a:t>
            </a:r>
            <a:r>
              <a:rPr lang="en-US" sz="700" dirty="0" smtClean="0">
                <a:solidFill>
                  <a:schemeClr val="bg1"/>
                </a:solidFill>
              </a:rPr>
              <a:t/>
            </a:r>
            <a:br>
              <a:rPr lang="en-US" sz="700" dirty="0" smtClean="0">
                <a:solidFill>
                  <a:schemeClr val="bg1"/>
                </a:solidFill>
              </a:rPr>
            </a:br>
            <a:r>
              <a:rPr lang="en-US" sz="700" dirty="0" smtClean="0">
                <a:solidFill>
                  <a:schemeClr val="bg1"/>
                </a:solidFill>
              </a:rPr>
              <a:t>Simplified </a:t>
            </a:r>
            <a:r>
              <a:rPr lang="en-US" sz="700" dirty="0">
                <a:solidFill>
                  <a:schemeClr val="bg1"/>
                </a:solidFill>
              </a:rPr>
              <a:t>example here shows </a:t>
            </a:r>
            <a:r>
              <a:rPr lang="en-US" sz="700" dirty="0" smtClean="0">
                <a:solidFill>
                  <a:schemeClr val="bg1"/>
                </a:solidFill>
              </a:rPr>
              <a:t>utilization </a:t>
            </a:r>
            <a:r>
              <a:rPr lang="en-US" sz="700" dirty="0">
                <a:solidFill>
                  <a:schemeClr val="bg1"/>
                </a:solidFill>
              </a:rPr>
              <a:t>of provisions for restructuring</a:t>
            </a:r>
          </a:p>
        </p:txBody>
      </p:sp>
      <p:sp>
        <p:nvSpPr>
          <p:cNvPr id="62" name="Rectangle 4"/>
          <p:cNvSpPr>
            <a:spLocks noChangeArrowheads="1"/>
          </p:cNvSpPr>
          <p:nvPr>
            <p:custDataLst>
              <p:tags r:id="rId19"/>
            </p:custDataLst>
          </p:nvPr>
        </p:nvSpPr>
        <p:spPr bwMode="auto">
          <a:xfrm>
            <a:off x="7741919" y="2392680"/>
            <a:ext cx="1021081" cy="510544"/>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(Gain)/loss from disposal of fixed assets (reclassification of </a:t>
            </a:r>
            <a:r>
              <a:rPr lang="en-US" sz="700" dirty="0" err="1">
                <a:solidFill>
                  <a:schemeClr val="bg1"/>
                </a:solidFill>
              </a:rPr>
              <a:t>oper</a:t>
            </a:r>
            <a:r>
              <a:rPr lang="en-US" sz="700" dirty="0">
                <a:solidFill>
                  <a:schemeClr val="bg1"/>
                </a:solidFill>
              </a:rPr>
              <a:t>. / invest. CF)</a:t>
            </a:r>
          </a:p>
        </p:txBody>
      </p:sp>
      <p:sp>
        <p:nvSpPr>
          <p:cNvPr id="65" name="Rectangle 4"/>
          <p:cNvSpPr>
            <a:spLocks noChangeArrowheads="1"/>
          </p:cNvSpPr>
          <p:nvPr>
            <p:custDataLst>
              <p:tags r:id="rId20"/>
            </p:custDataLst>
          </p:nvPr>
        </p:nvSpPr>
        <p:spPr bwMode="auto">
          <a:xfrm>
            <a:off x="7741920" y="3272367"/>
            <a:ext cx="1675130" cy="1555777"/>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defTabSz="762000" eaLnBrk="0" hangingPunct="0">
              <a:lnSpc>
                <a:spcPct val="90000"/>
              </a:lnSpc>
            </a:pPr>
            <a:r>
              <a:rPr lang="en-US" sz="700" dirty="0">
                <a:solidFill>
                  <a:schemeClr val="bg1"/>
                </a:solidFill>
              </a:rPr>
              <a:t>(in case of any acquisitions or divestments, handle respective balance sheet movements in this line, e.g</a:t>
            </a:r>
            <a:r>
              <a:rPr lang="en-US" sz="700" dirty="0" smtClean="0">
                <a:solidFill>
                  <a:schemeClr val="bg1"/>
                </a:solidFill>
              </a:rPr>
              <a:t>.:</a:t>
            </a:r>
            <a:br>
              <a:rPr lang="en-US" sz="700" dirty="0" smtClean="0">
                <a:solidFill>
                  <a:schemeClr val="bg1"/>
                </a:solidFill>
              </a:rPr>
            </a:br>
            <a:endParaRPr lang="en-US" sz="700" dirty="0">
              <a:solidFill>
                <a:schemeClr val="bg1"/>
              </a:solidFill>
            </a:endParaRPr>
          </a:p>
          <a:p>
            <a:pPr marL="0" lvl="2" defTabSz="762000" eaLnBrk="0" hangingPunct="0">
              <a:lnSpc>
                <a:spcPct val="90000"/>
              </a:lnSpc>
            </a:pPr>
            <a:r>
              <a:rPr lang="en-US" sz="700" dirty="0">
                <a:solidFill>
                  <a:schemeClr val="bg1"/>
                </a:solidFill>
              </a:rPr>
              <a:t>-330 Working capital (trade + extended)</a:t>
            </a:r>
          </a:p>
          <a:p>
            <a:pPr marL="0" lvl="2" defTabSz="762000" eaLnBrk="0" hangingPunct="0">
              <a:lnSpc>
                <a:spcPct val="90000"/>
              </a:lnSpc>
            </a:pPr>
            <a:r>
              <a:rPr lang="en-US" sz="700" dirty="0">
                <a:solidFill>
                  <a:schemeClr val="bg1"/>
                </a:solidFill>
              </a:rPr>
              <a:t>+140 Net debt (without cash acquired!)</a:t>
            </a:r>
          </a:p>
          <a:p>
            <a:pPr marL="0" lvl="2" defTabSz="762000" eaLnBrk="0" hangingPunct="0">
              <a:lnSpc>
                <a:spcPct val="90000"/>
              </a:lnSpc>
            </a:pPr>
            <a:r>
              <a:rPr lang="en-US" sz="700" dirty="0">
                <a:solidFill>
                  <a:schemeClr val="bg1"/>
                </a:solidFill>
              </a:rPr>
              <a:t>- 370 Fixed assets</a:t>
            </a:r>
          </a:p>
          <a:p>
            <a:pPr marL="0" lvl="2" defTabSz="762000" eaLnBrk="0" hangingPunct="0">
              <a:lnSpc>
                <a:spcPct val="90000"/>
              </a:lnSpc>
            </a:pPr>
            <a:r>
              <a:rPr lang="en-US" sz="700" dirty="0">
                <a:solidFill>
                  <a:schemeClr val="bg1"/>
                </a:solidFill>
              </a:rPr>
              <a:t>-400 Goodwill</a:t>
            </a:r>
          </a:p>
          <a:p>
            <a:pPr marL="0" lvl="2" defTabSz="762000" eaLnBrk="0" hangingPunct="0">
              <a:lnSpc>
                <a:spcPct val="90000"/>
              </a:lnSpc>
            </a:pPr>
            <a:r>
              <a:rPr lang="en-US" sz="700" dirty="0">
                <a:solidFill>
                  <a:schemeClr val="bg1"/>
                </a:solidFill>
              </a:rPr>
              <a:t>= 960 Acquisition net of cash acquired</a:t>
            </a:r>
          </a:p>
          <a:p>
            <a:pPr marL="0" lvl="2" defTabSz="762000" eaLnBrk="0" hangingPunct="0">
              <a:lnSpc>
                <a:spcPct val="90000"/>
              </a:lnSpc>
            </a:pPr>
            <a:r>
              <a:rPr lang="en-US" sz="700" dirty="0">
                <a:solidFill>
                  <a:schemeClr val="bg1"/>
                </a:solidFill>
              </a:rPr>
              <a:t>[Purchase price 1,000 less 40 cash acquired</a:t>
            </a:r>
            <a:r>
              <a:rPr lang="en-US" sz="700" dirty="0" smtClean="0">
                <a:solidFill>
                  <a:schemeClr val="bg1"/>
                </a:solidFill>
              </a:rPr>
              <a:t>]</a:t>
            </a:r>
            <a:br>
              <a:rPr lang="en-US" sz="700" dirty="0" smtClean="0">
                <a:solidFill>
                  <a:schemeClr val="bg1"/>
                </a:solidFill>
              </a:rPr>
            </a:br>
            <a:endParaRPr lang="en-US" sz="700" dirty="0">
              <a:solidFill>
                <a:schemeClr val="bg1"/>
              </a:solidFill>
            </a:endParaRPr>
          </a:p>
          <a:p>
            <a:pPr marL="0" lvl="2" defTabSz="762000" eaLnBrk="0" hangingPunct="0">
              <a:lnSpc>
                <a:spcPct val="90000"/>
              </a:lnSpc>
            </a:pPr>
            <a:r>
              <a:rPr lang="en-US" sz="700" dirty="0">
                <a:solidFill>
                  <a:schemeClr val="bg1"/>
                </a:solidFill>
              </a:rPr>
              <a:t>For divestments gains/losses must be considered (same as for disposals of fixed assets) </a:t>
            </a:r>
          </a:p>
        </p:txBody>
      </p:sp>
      <p:sp>
        <p:nvSpPr>
          <p:cNvPr id="67" name="Rectangle 4"/>
          <p:cNvSpPr>
            <a:spLocks noChangeArrowheads="1"/>
          </p:cNvSpPr>
          <p:nvPr>
            <p:custDataLst>
              <p:tags r:id="rId21"/>
            </p:custDataLst>
          </p:nvPr>
        </p:nvSpPr>
        <p:spPr bwMode="auto">
          <a:xfrm>
            <a:off x="7741920" y="4927600"/>
            <a:ext cx="1021080" cy="410700"/>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defTabSz="762000" eaLnBrk="0" hangingPunct="0">
              <a:lnSpc>
                <a:spcPct val="90000"/>
              </a:lnSpc>
            </a:pPr>
            <a:r>
              <a:rPr lang="en-US" sz="700" dirty="0" smtClean="0">
                <a:solidFill>
                  <a:schemeClr val="bg1"/>
                </a:solidFill>
              </a:rPr>
              <a:t>215 </a:t>
            </a:r>
            <a:r>
              <a:rPr lang="en-US" sz="700" dirty="0">
                <a:solidFill>
                  <a:schemeClr val="bg1"/>
                </a:solidFill>
              </a:rPr>
              <a:t>profit</a:t>
            </a:r>
            <a:br>
              <a:rPr lang="en-US" sz="700" dirty="0">
                <a:solidFill>
                  <a:schemeClr val="bg1"/>
                </a:solidFill>
              </a:rPr>
            </a:br>
            <a:r>
              <a:rPr lang="en-US" sz="700" u="sng" dirty="0">
                <a:solidFill>
                  <a:schemeClr val="bg1"/>
                </a:solidFill>
              </a:rPr>
              <a:t>  -20 dividends paid</a:t>
            </a:r>
            <a:r>
              <a:rPr lang="en-US" sz="700" dirty="0">
                <a:solidFill>
                  <a:schemeClr val="bg1"/>
                </a:solidFill>
              </a:rPr>
              <a:t/>
            </a:r>
            <a:br>
              <a:rPr lang="en-US" sz="700" dirty="0">
                <a:solidFill>
                  <a:schemeClr val="bg1"/>
                </a:solidFill>
              </a:rPr>
            </a:br>
            <a:r>
              <a:rPr lang="en-US" sz="700" dirty="0">
                <a:solidFill>
                  <a:schemeClr val="bg1"/>
                </a:solidFill>
              </a:rPr>
              <a:t>= 195 change in equity</a:t>
            </a:r>
          </a:p>
        </p:txBody>
      </p:sp>
      <p:cxnSp>
        <p:nvCxnSpPr>
          <p:cNvPr id="68" name="Gewinkelte Verbindung 67"/>
          <p:cNvCxnSpPr>
            <a:stCxn id="46" idx="2"/>
          </p:cNvCxnSpPr>
          <p:nvPr/>
        </p:nvCxnSpPr>
        <p:spPr>
          <a:xfrm rot="5400000">
            <a:off x="7627871" y="1300885"/>
            <a:ext cx="469535" cy="490217"/>
          </a:xfrm>
          <a:prstGeom prst="bentConnector2">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71" name="Gewinkelte Verbindung 70"/>
          <p:cNvCxnSpPr>
            <a:stCxn id="62" idx="1"/>
            <a:endCxn id="49" idx="0"/>
          </p:cNvCxnSpPr>
          <p:nvPr/>
        </p:nvCxnSpPr>
        <p:spPr>
          <a:xfrm rot="10800000">
            <a:off x="7590435" y="2186986"/>
            <a:ext cx="151485" cy="460967"/>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74" name="Gewinkelte Verbindung 73"/>
          <p:cNvCxnSpPr>
            <a:stCxn id="62" idx="1"/>
            <a:endCxn id="50" idx="0"/>
          </p:cNvCxnSpPr>
          <p:nvPr/>
        </p:nvCxnSpPr>
        <p:spPr>
          <a:xfrm rot="10800000" flipV="1">
            <a:off x="7599579" y="2647952"/>
            <a:ext cx="142341" cy="671366"/>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77" name="Gewinkelte Verbindung 76"/>
          <p:cNvCxnSpPr>
            <a:stCxn id="59" idx="3"/>
            <a:endCxn id="54" idx="2"/>
          </p:cNvCxnSpPr>
          <p:nvPr/>
        </p:nvCxnSpPr>
        <p:spPr>
          <a:xfrm flipV="1">
            <a:off x="6348173" y="3068628"/>
            <a:ext cx="317075" cy="2781"/>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80" name="Gewinkelte Verbindung 79"/>
          <p:cNvCxnSpPr>
            <a:stCxn id="60" idx="3"/>
          </p:cNvCxnSpPr>
          <p:nvPr/>
        </p:nvCxnSpPr>
        <p:spPr>
          <a:xfrm>
            <a:off x="6348173" y="3298316"/>
            <a:ext cx="309365" cy="35833"/>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83" name="Gewinkelte Verbindung 82"/>
          <p:cNvCxnSpPr>
            <a:stCxn id="65" idx="1"/>
            <a:endCxn id="56" idx="3"/>
          </p:cNvCxnSpPr>
          <p:nvPr/>
        </p:nvCxnSpPr>
        <p:spPr>
          <a:xfrm rot="10800000">
            <a:off x="4050220" y="3510034"/>
            <a:ext cx="3691700" cy="540223"/>
          </a:xfrm>
          <a:prstGeom prst="bentConnector4">
            <a:avLst>
              <a:gd name="adj1" fmla="val 49088"/>
              <a:gd name="adj2" fmla="val -588048"/>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89" name="Gewinkelte Verbindung 88"/>
          <p:cNvCxnSpPr>
            <a:stCxn id="67" idx="1"/>
            <a:endCxn id="51" idx="0"/>
          </p:cNvCxnSpPr>
          <p:nvPr/>
        </p:nvCxnSpPr>
        <p:spPr>
          <a:xfrm rot="10800000">
            <a:off x="7599578" y="4805572"/>
            <a:ext cx="142342" cy="327379"/>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93" name="Gewinkelte Verbindung 92"/>
          <p:cNvCxnSpPr>
            <a:stCxn id="61" idx="3"/>
            <a:endCxn id="55" idx="2"/>
          </p:cNvCxnSpPr>
          <p:nvPr/>
        </p:nvCxnSpPr>
        <p:spPr>
          <a:xfrm flipV="1">
            <a:off x="5487113" y="4057523"/>
            <a:ext cx="246152" cy="74211"/>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96" name="Gewinkelte Verbindung 95"/>
          <p:cNvCxnSpPr>
            <a:stCxn id="61" idx="1"/>
            <a:endCxn id="58" idx="0"/>
          </p:cNvCxnSpPr>
          <p:nvPr/>
        </p:nvCxnSpPr>
        <p:spPr>
          <a:xfrm rot="10800000">
            <a:off x="3392068" y="3998006"/>
            <a:ext cx="266700" cy="133728"/>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pic>
        <p:nvPicPr>
          <p:cNvPr id="6" name="Grafik 5"/>
          <p:cNvPicPr>
            <a:picLocks noChangeAspect="1"/>
          </p:cNvPicPr>
          <p:nvPr>
            <p:custDataLst>
              <p:tags r:id="rId22"/>
            </p:custDataLst>
          </p:nvPr>
        </p:nvPicPr>
        <p:blipFill>
          <a:blip r:embed="rId25"/>
          <a:stretch>
            <a:fillRect/>
          </a:stretch>
        </p:blipFill>
        <p:spPr>
          <a:xfrm>
            <a:off x="-2620138" y="1177925"/>
            <a:ext cx="1950889" cy="2225233"/>
          </a:xfrm>
          <a:prstGeom prst="rect">
            <a:avLst/>
          </a:prstGeom>
        </p:spPr>
      </p:pic>
      <p:graphicFrame>
        <p:nvGraphicFramePr>
          <p:cNvPr id="47" name="Objekt 46"/>
          <p:cNvGraphicFramePr>
            <a:graphicFrameLocks noChangeAspect="1"/>
          </p:cNvGraphicFramePr>
          <p:nvPr>
            <p:extLst>
              <p:ext uri="{D42A27DB-BD31-4B8C-83A1-F6EECF244321}">
                <p14:modId xmlns:p14="http://schemas.microsoft.com/office/powerpoint/2010/main" val="1654726373"/>
              </p:ext>
            </p:extLst>
          </p:nvPr>
        </p:nvGraphicFramePr>
        <p:xfrm>
          <a:off x="-1644694" y="473600"/>
          <a:ext cx="914400" cy="771525"/>
        </p:xfrm>
        <a:graphic>
          <a:graphicData uri="http://schemas.openxmlformats.org/presentationml/2006/ole">
            <mc:AlternateContent xmlns:mc="http://schemas.openxmlformats.org/markup-compatibility/2006">
              <mc:Choice xmlns:v="urn:schemas-microsoft-com:vml" Requires="v">
                <p:oleObj spid="_x0000_s4112" name="Arbeitsblatt" showAsIcon="1" r:id="rId27" imgW="914400" imgH="771480" progId="Excel.Sheet.12">
                  <p:embed/>
                </p:oleObj>
              </mc:Choice>
              <mc:Fallback>
                <p:oleObj name="Arbeitsblatt" showAsIcon="1" r:id="rId27" imgW="914400" imgH="771480" progId="Excel.Sheet.12">
                  <p:embed/>
                  <p:pic>
                    <p:nvPicPr>
                      <p:cNvPr id="0" name=""/>
                      <p:cNvPicPr/>
                      <p:nvPr/>
                    </p:nvPicPr>
                    <p:blipFill>
                      <a:blip r:embed="rId28"/>
                      <a:stretch>
                        <a:fillRect/>
                      </a:stretch>
                    </p:blipFill>
                    <p:spPr>
                      <a:xfrm>
                        <a:off x="-1644694" y="47360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22291727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platzhalter 6"/>
          <p:cNvSpPr>
            <a:spLocks noGrp="1"/>
          </p:cNvSpPr>
          <p:nvPr>
            <p:ph type="body" sz="quarter" idx="10"/>
          </p:nvPr>
        </p:nvSpPr>
        <p:spPr/>
        <p:txBody>
          <a:bodyPr/>
          <a:lstStyle/>
          <a:p>
            <a:r>
              <a:rPr lang="en-US" dirty="0"/>
              <a:t>Historic cash conversion was poor, caused by increasing working capital.</a:t>
            </a:r>
          </a:p>
          <a:p>
            <a:r>
              <a:rPr lang="en-US" dirty="0"/>
              <a:t>When cash conversion will return to healthier levels is difficult to tell because:</a:t>
            </a:r>
          </a:p>
          <a:p>
            <a:pPr lvl="2"/>
            <a:r>
              <a:rPr lang="en-US" dirty="0"/>
              <a:t>It is a project business </a:t>
            </a:r>
            <a:br>
              <a:rPr lang="en-US" dirty="0"/>
            </a:br>
            <a:r>
              <a:rPr lang="en-US" dirty="0" smtClean="0"/>
              <a:t>(</a:t>
            </a:r>
            <a:r>
              <a:rPr lang="en-US" dirty="0" smtClean="0">
                <a:sym typeface="Wingdings" panose="05000000000000000000" pitchFamily="2" charset="2"/>
              </a:rPr>
              <a:t></a:t>
            </a:r>
            <a:r>
              <a:rPr lang="en-US" dirty="0" smtClean="0"/>
              <a:t> </a:t>
            </a:r>
            <a:r>
              <a:rPr lang="en-US" dirty="0"/>
              <a:t>lumpy cash flows);</a:t>
            </a:r>
          </a:p>
          <a:p>
            <a:pPr lvl="2"/>
            <a:r>
              <a:rPr lang="en-US" dirty="0"/>
              <a:t>without formal working capital management; which</a:t>
            </a:r>
          </a:p>
          <a:p>
            <a:pPr lvl="2"/>
            <a:r>
              <a:rPr lang="en-US" dirty="0"/>
              <a:t>shifted sales towards larger stationary installations.</a:t>
            </a:r>
          </a:p>
          <a:p>
            <a:r>
              <a:rPr lang="en-US" dirty="0"/>
              <a:t>We see a risk that cash conversion will remain an issue (and per our net debt analysis credit lines to cover working capital peaks may be difficult to obtain). </a:t>
            </a:r>
          </a:p>
          <a:p>
            <a:endParaRPr lang="en-US" dirty="0"/>
          </a:p>
        </p:txBody>
      </p:sp>
      <p:sp>
        <p:nvSpPr>
          <p:cNvPr id="8" name="Textplatzhalter 7"/>
          <p:cNvSpPr>
            <a:spLocks noGrp="1"/>
          </p:cNvSpPr>
          <p:nvPr>
            <p:ph type="body" sz="quarter" idx="12"/>
          </p:nvPr>
        </p:nvSpPr>
        <p:spPr/>
        <p:txBody>
          <a:bodyPr/>
          <a:lstStyle/>
          <a:p>
            <a:r>
              <a:rPr lang="en-US" dirty="0" smtClean="0"/>
              <a:t>Cash Conversion and operating cash flow</a:t>
            </a:r>
          </a:p>
          <a:p>
            <a:pPr lvl="2">
              <a:spcAft>
                <a:spcPts val="300"/>
              </a:spcAft>
            </a:pPr>
            <a:r>
              <a:rPr lang="en-US" dirty="0" smtClean="0"/>
              <a:t>While EBITDA remained fairly stable, operating cash flows decreased significantly from 2010 to 2012. </a:t>
            </a:r>
          </a:p>
          <a:p>
            <a:pPr lvl="2">
              <a:spcAft>
                <a:spcPts val="300"/>
              </a:spcAft>
            </a:pPr>
            <a:r>
              <a:rPr lang="en-US" dirty="0" smtClean="0"/>
              <a:t>In response to adverse market conditions in the ABC segment Target has replaced smaller ABC projects by fewer large projects for stationary generators.</a:t>
            </a:r>
          </a:p>
          <a:p>
            <a:pPr lvl="2">
              <a:spcAft>
                <a:spcPts val="300"/>
              </a:spcAft>
            </a:pPr>
            <a:r>
              <a:rPr lang="en-US" dirty="0" smtClean="0"/>
              <a:t>Whilst EBITDA profitability was maintained, operating cash flows turned negative due to working capital increases (refer working capital section of this report).</a:t>
            </a:r>
          </a:p>
          <a:p>
            <a:pPr lvl="2">
              <a:spcAft>
                <a:spcPts val="300"/>
              </a:spcAft>
            </a:pPr>
            <a:r>
              <a:rPr lang="en-US" dirty="0" smtClean="0"/>
              <a:t>Target considers the working capital increase as inevitable volatility caused by the project nature of its business (timing of project related payments), and has no specific working capital reporting or management in place. </a:t>
            </a:r>
          </a:p>
          <a:p>
            <a:pPr lvl="2">
              <a:spcAft>
                <a:spcPts val="300"/>
              </a:spcAft>
            </a:pPr>
            <a:r>
              <a:rPr lang="en-US" dirty="0" smtClean="0"/>
              <a:t>For us there is no clear answer whether and if so how quickly working capital will return to old (Dec 2009) levels, or can at least be stabilized at the December 2012 level. As long as no dedicated working capital management is implemented, we would rather be concerned that cash conversion will remain a problem (one factor is that a number of clients and targets in Germany find it increasingly difficult to negotiate advance payments since the 2008 financial crisis; the second factor is, that the stationary XYZ business reflects fewer but larger projects, which adds to the lumpiness of cash flows). </a:t>
            </a:r>
          </a:p>
          <a:p>
            <a:pPr lvl="2">
              <a:spcAft>
                <a:spcPts val="300"/>
              </a:spcAft>
            </a:pPr>
            <a:r>
              <a:rPr lang="en-US" dirty="0" smtClean="0"/>
              <a:t>As a result the company could require additional financing, which based on our analysis of financial debt and available credit lines (refer net debt section) may be difficult to obtain</a:t>
            </a:r>
            <a:endParaRPr lang="en-US" dirty="0"/>
          </a:p>
        </p:txBody>
      </p:sp>
      <p:sp>
        <p:nvSpPr>
          <p:cNvPr id="6" name="Titel 5"/>
          <p:cNvSpPr>
            <a:spLocks noGrp="1"/>
          </p:cNvSpPr>
          <p:nvPr>
            <p:ph type="title"/>
          </p:nvPr>
        </p:nvSpPr>
        <p:spPr/>
        <p:txBody>
          <a:bodyPr/>
          <a:lstStyle/>
          <a:p>
            <a:r>
              <a:rPr lang="en-US" dirty="0"/>
              <a:t>Example </a:t>
            </a:r>
            <a:r>
              <a:rPr lang="en-US" dirty="0" smtClean="0"/>
              <a:t>Analysis 1 – Cash conversion and operating cash flow</a:t>
            </a:r>
            <a:endParaRPr lang="en-US" dirty="0"/>
          </a:p>
        </p:txBody>
      </p:sp>
      <p:sp>
        <p:nvSpPr>
          <p:cNvPr id="9" name="Textplatzhalter 8"/>
          <p:cNvSpPr>
            <a:spLocks noGrp="1"/>
          </p:cNvSpPr>
          <p:nvPr>
            <p:ph type="body" sz="quarter" idx="13"/>
          </p:nvPr>
        </p:nvSpPr>
        <p:spPr/>
        <p:txBody>
          <a:bodyPr/>
          <a:lstStyle/>
          <a:p>
            <a:r>
              <a:rPr lang="en-US" dirty="0"/>
              <a:t>Cash Flow (historical</a:t>
            </a:r>
            <a:r>
              <a:rPr lang="en-US" dirty="0" smtClean="0"/>
              <a:t>)</a:t>
            </a:r>
            <a:endParaRPr lang="en-US" dirty="0"/>
          </a:p>
        </p:txBody>
      </p:sp>
      <p:sp>
        <p:nvSpPr>
          <p:cNvPr id="10" name="Text Placeholder 12"/>
          <p:cNvSpPr txBox="1">
            <a:spLocks/>
          </p:cNvSpPr>
          <p:nvPr>
            <p:custDataLst>
              <p:tags r:id="rId1"/>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Cash conversion</a:t>
            </a:r>
            <a:endParaRPr lang="en-US" sz="900" kern="0" dirty="0">
              <a:latin typeface="Arial" panose="020B0604020202020204" pitchFamily="34" charset="0"/>
              <a:cs typeface="Arial" panose="020B0604020202020204" pitchFamily="34" charset="0"/>
            </a:endParaRPr>
          </a:p>
        </p:txBody>
      </p:sp>
      <p:sp>
        <p:nvSpPr>
          <p:cNvPr id="11" name="Text Box 8"/>
          <p:cNvSpPr txBox="1">
            <a:spLocks noChangeArrowheads="1"/>
          </p:cNvSpPr>
          <p:nvPr>
            <p:custDataLst>
              <p:tags r:id="rId2"/>
            </p:custDataLst>
          </p:nvPr>
        </p:nvSpPr>
        <p:spPr bwMode="gray">
          <a:xfrm>
            <a:off x="2446338" y="3486563"/>
            <a:ext cx="3398885" cy="210314"/>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	</a:t>
            </a:r>
          </a:p>
          <a:p>
            <a:pPr marL="534988" indent="-534988" defTabSz="762000" eaLnBrk="0" hangingPunct="0">
              <a:spcBef>
                <a:spcPts val="200"/>
              </a:spcBef>
              <a:tabLst>
                <a:tab pos="355600" algn="l"/>
              </a:tabLst>
            </a:pPr>
            <a:r>
              <a:rPr lang="en-US" sz="600" dirty="0" smtClean="0">
                <a:latin typeface="Arial"/>
                <a:cs typeface="Arial" pitchFamily="34" charset="0"/>
              </a:rPr>
              <a:t>Source:	Annual reports 2010-12; KPMG Analysis</a:t>
            </a:r>
            <a:endParaRPr lang="en-US" sz="600" dirty="0">
              <a:latin typeface="Arial"/>
              <a:cs typeface="Arial" pitchFamily="34" charset="0"/>
            </a:endParaRPr>
          </a:p>
        </p:txBody>
      </p:sp>
      <p:sp>
        <p:nvSpPr>
          <p:cNvPr id="12" name="Text Box 8"/>
          <p:cNvSpPr txBox="1">
            <a:spLocks noChangeArrowheads="1"/>
          </p:cNvSpPr>
          <p:nvPr>
            <p:custDataLst>
              <p:tags r:id="rId3"/>
            </p:custDataLst>
          </p:nvPr>
        </p:nvSpPr>
        <p:spPr bwMode="gray">
          <a:xfrm>
            <a:off x="2446288" y="5926561"/>
            <a:ext cx="3398885" cy="328295"/>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	</a:t>
            </a:r>
          </a:p>
          <a:p>
            <a:pPr marL="534988" indent="-534988" defTabSz="762000" eaLnBrk="0" hangingPunct="0">
              <a:spcBef>
                <a:spcPts val="200"/>
              </a:spcBef>
              <a:tabLst>
                <a:tab pos="355600" algn="l"/>
              </a:tabLst>
            </a:pPr>
            <a:r>
              <a:rPr lang="en-US" sz="600" dirty="0" smtClean="0">
                <a:latin typeface="Arial"/>
                <a:cs typeface="Arial" pitchFamily="34" charset="0"/>
              </a:rPr>
              <a:t>Note: 	Refer to Appendix XXX for supporting cash flow workings</a:t>
            </a:r>
          </a:p>
          <a:p>
            <a:pPr marL="534988" indent="-534988" defTabSz="762000" eaLnBrk="0" hangingPunct="0">
              <a:spcBef>
                <a:spcPts val="200"/>
              </a:spcBef>
              <a:tabLst>
                <a:tab pos="355600" algn="l"/>
              </a:tabLst>
            </a:pPr>
            <a:r>
              <a:rPr lang="en-US" sz="600" dirty="0" smtClean="0">
                <a:latin typeface="Arial"/>
                <a:cs typeface="Arial" pitchFamily="34" charset="0"/>
              </a:rPr>
              <a:t>Source:	Annual reports 2010-12; KPMG Analysis</a:t>
            </a:r>
            <a:endParaRPr lang="en-US" sz="600" dirty="0">
              <a:latin typeface="Arial"/>
              <a:cs typeface="Arial" pitchFamily="34" charset="0"/>
            </a:endParaRPr>
          </a:p>
        </p:txBody>
      </p:sp>
      <p:sp>
        <p:nvSpPr>
          <p:cNvPr id="13" name="Rectangle 4"/>
          <p:cNvSpPr>
            <a:spLocks noChangeArrowheads="1"/>
          </p:cNvSpPr>
          <p:nvPr>
            <p:custDataLst>
              <p:tags r:id="rId4"/>
            </p:custDataLst>
          </p:nvPr>
        </p:nvSpPr>
        <p:spPr bwMode="auto">
          <a:xfrm>
            <a:off x="533400" y="4703203"/>
            <a:ext cx="1661160" cy="1301358"/>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dirty="0">
                <a:solidFill>
                  <a:schemeClr val="bg1"/>
                </a:solidFill>
              </a:rPr>
              <a:t>Note: 	DD reports may present open questions without conclusive opinions ("subject to further DD</a:t>
            </a:r>
            <a:r>
              <a:rPr lang="en-US" sz="800" dirty="0" smtClean="0">
                <a:solidFill>
                  <a:schemeClr val="bg1"/>
                </a:solidFill>
              </a:rPr>
              <a:t>") </a:t>
            </a:r>
            <a:r>
              <a:rPr lang="en-US" sz="800" u="sng" dirty="0" smtClean="0">
                <a:solidFill>
                  <a:schemeClr val="bg1"/>
                </a:solidFill>
              </a:rPr>
              <a:t>Expert </a:t>
            </a:r>
            <a:r>
              <a:rPr lang="en-US" sz="800" u="sng" dirty="0">
                <a:solidFill>
                  <a:schemeClr val="bg1"/>
                </a:solidFill>
              </a:rPr>
              <a:t>opinions (e.g. IDW S1 or </a:t>
            </a:r>
            <a:r>
              <a:rPr lang="en-US" sz="800" u="sng" dirty="0" smtClean="0">
                <a:solidFill>
                  <a:schemeClr val="bg1"/>
                </a:solidFill>
              </a:rPr>
              <a:t>S6 in Germany) </a:t>
            </a:r>
            <a:r>
              <a:rPr lang="en-US" sz="800" u="sng" dirty="0">
                <a:solidFill>
                  <a:schemeClr val="bg1"/>
                </a:solidFill>
              </a:rPr>
              <a:t>in contrast, require a conclusive </a:t>
            </a:r>
            <a:r>
              <a:rPr lang="en-US" sz="800" u="sng" dirty="0" smtClean="0">
                <a:solidFill>
                  <a:schemeClr val="bg1"/>
                </a:solidFill>
              </a:rPr>
              <a:t>opinion. </a:t>
            </a:r>
            <a:r>
              <a:rPr lang="en-US" sz="800" dirty="0" smtClean="0">
                <a:solidFill>
                  <a:schemeClr val="bg1"/>
                </a:solidFill>
              </a:rPr>
              <a:t>See </a:t>
            </a:r>
            <a:r>
              <a:rPr lang="en-US" sz="800" dirty="0">
                <a:solidFill>
                  <a:schemeClr val="bg1"/>
                </a:solidFill>
              </a:rPr>
              <a:t>also Cash Management </a:t>
            </a:r>
            <a:r>
              <a:rPr lang="en-US" sz="800" dirty="0" smtClean="0">
                <a:solidFill>
                  <a:schemeClr val="bg1"/>
                </a:solidFill>
              </a:rPr>
              <a:t>workbook </a:t>
            </a:r>
            <a:r>
              <a:rPr lang="en-US" sz="800" dirty="0">
                <a:solidFill>
                  <a:schemeClr val="bg1"/>
                </a:solidFill>
              </a:rPr>
              <a:t>for RES </a:t>
            </a:r>
            <a:r>
              <a:rPr lang="en-US" sz="800" dirty="0" smtClean="0">
                <a:solidFill>
                  <a:schemeClr val="bg1"/>
                </a:solidFill>
              </a:rPr>
              <a:t>example.</a:t>
            </a:r>
            <a:endParaRPr lang="en-US" sz="800" dirty="0">
              <a:solidFill>
                <a:schemeClr val="bg1"/>
              </a:solidFill>
            </a:endParaRPr>
          </a:p>
        </p:txBody>
      </p:sp>
      <p:pic>
        <p:nvPicPr>
          <p:cNvPr id="17" name="Grafik 16"/>
          <p:cNvPicPr>
            <a:picLocks noChangeAspect="1"/>
          </p:cNvPicPr>
          <p:nvPr>
            <p:custDataLst>
              <p:tags r:id="rId5"/>
            </p:custDataLst>
          </p:nvPr>
        </p:nvPicPr>
        <p:blipFill rotWithShape="1">
          <a:blip r:embed="rId15"/>
          <a:srcRect l="2638" t="9982" r="20393" b="18626"/>
          <a:stretch/>
        </p:blipFill>
        <p:spPr>
          <a:xfrm>
            <a:off x="2438400" y="1577340"/>
            <a:ext cx="3421380" cy="1996440"/>
          </a:xfrm>
          <a:prstGeom prst="rect">
            <a:avLst/>
          </a:prstGeom>
        </p:spPr>
      </p:pic>
      <p:pic>
        <p:nvPicPr>
          <p:cNvPr id="23" name="Grafik 22"/>
          <p:cNvPicPr>
            <a:picLocks noChangeAspect="1"/>
          </p:cNvPicPr>
          <p:nvPr>
            <p:custDataLst>
              <p:tags r:id="rId6"/>
            </p:custDataLst>
          </p:nvPr>
        </p:nvPicPr>
        <p:blipFill>
          <a:blip r:embed="rId16"/>
          <a:stretch>
            <a:fillRect/>
          </a:stretch>
        </p:blipFill>
        <p:spPr>
          <a:xfrm>
            <a:off x="2446288" y="3810983"/>
            <a:ext cx="3410458" cy="2215817"/>
          </a:xfrm>
          <a:prstGeom prst="rect">
            <a:avLst/>
          </a:prstGeom>
        </p:spPr>
      </p:pic>
      <p:sp>
        <p:nvSpPr>
          <p:cNvPr id="24" name="Rounded Rectangle 2"/>
          <p:cNvSpPr/>
          <p:nvPr>
            <p:custDataLst>
              <p:tags r:id="rId7"/>
            </p:custDataLst>
          </p:nvPr>
        </p:nvSpPr>
        <p:spPr>
          <a:xfrm rot="5400000">
            <a:off x="5574657" y="4463336"/>
            <a:ext cx="147582"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5" name="Rectangle 4"/>
          <p:cNvSpPr>
            <a:spLocks noChangeArrowheads="1"/>
          </p:cNvSpPr>
          <p:nvPr>
            <p:custDataLst>
              <p:tags r:id="rId8"/>
            </p:custDataLst>
          </p:nvPr>
        </p:nvSpPr>
        <p:spPr bwMode="auto">
          <a:xfrm>
            <a:off x="6034079" y="5326992"/>
            <a:ext cx="3382971" cy="320038"/>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€236k lower than the balance sheet working capital increase. Reason are two generators which were in own use but shall now be sold. </a:t>
            </a:r>
          </a:p>
          <a:p>
            <a:pPr marL="0" lvl="2" algn="ctr" defTabSz="762000" eaLnBrk="0" hangingPunct="0">
              <a:lnSpc>
                <a:spcPct val="90000"/>
              </a:lnSpc>
            </a:pPr>
            <a:r>
              <a:rPr lang="en-US" sz="700" dirty="0">
                <a:solidFill>
                  <a:schemeClr val="bg1"/>
                </a:solidFill>
              </a:rPr>
              <a:t>Hence their book value was transferred from fixed assets to inventories</a:t>
            </a:r>
          </a:p>
        </p:txBody>
      </p:sp>
      <p:cxnSp>
        <p:nvCxnSpPr>
          <p:cNvPr id="26" name="Gewinkelte Verbindung 25"/>
          <p:cNvCxnSpPr>
            <a:stCxn id="25" idx="1"/>
            <a:endCxn id="24" idx="0"/>
          </p:cNvCxnSpPr>
          <p:nvPr/>
        </p:nvCxnSpPr>
        <p:spPr>
          <a:xfrm rot="10800000">
            <a:off x="5873825" y="4688713"/>
            <a:ext cx="160255" cy="798299"/>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29" name="Rounded Rectangle 2"/>
          <p:cNvSpPr/>
          <p:nvPr>
            <p:custDataLst>
              <p:tags r:id="rId9"/>
            </p:custDataLst>
          </p:nvPr>
        </p:nvSpPr>
        <p:spPr>
          <a:xfrm rot="5400000">
            <a:off x="4960834" y="5372244"/>
            <a:ext cx="273232" cy="45075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8" name="Rectangle 4"/>
          <p:cNvSpPr>
            <a:spLocks noChangeArrowheads="1"/>
          </p:cNvSpPr>
          <p:nvPr>
            <p:custDataLst>
              <p:tags r:id="rId10"/>
            </p:custDataLst>
          </p:nvPr>
        </p:nvSpPr>
        <p:spPr bwMode="auto">
          <a:xfrm>
            <a:off x="6034079" y="5734236"/>
            <a:ext cx="3373115" cy="270325"/>
          </a:xfrm>
          <a:prstGeom prst="rect">
            <a:avLst/>
          </a:prstGeom>
          <a:solidFill>
            <a:schemeClr val="accent4"/>
          </a:solidFill>
          <a:ln w="12700">
            <a:solidFill>
              <a:schemeClr val="accent4"/>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Proceeds from selling the old site were re-invested to buy a new property as well as new additional technical equipment (see fixed assets section).</a:t>
            </a:r>
          </a:p>
        </p:txBody>
      </p:sp>
      <p:cxnSp>
        <p:nvCxnSpPr>
          <p:cNvPr id="43" name="Gewinkelte Verbindung 42"/>
          <p:cNvCxnSpPr>
            <a:stCxn id="38" idx="1"/>
            <a:endCxn id="29" idx="0"/>
          </p:cNvCxnSpPr>
          <p:nvPr/>
        </p:nvCxnSpPr>
        <p:spPr>
          <a:xfrm rot="10800000">
            <a:off x="5322827" y="5597621"/>
            <a:ext cx="711253" cy="271779"/>
          </a:xfrm>
          <a:prstGeom prst="bentConnector3">
            <a:avLst>
              <a:gd name="adj1" fmla="val 1786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21" name="Rectangle 4"/>
          <p:cNvSpPr>
            <a:spLocks noChangeArrowheads="1"/>
          </p:cNvSpPr>
          <p:nvPr>
            <p:custDataLst>
              <p:tags r:id="rId11"/>
            </p:custDataLst>
          </p:nvPr>
        </p:nvSpPr>
        <p:spPr bwMode="auto">
          <a:xfrm>
            <a:off x="7996136" y="49411"/>
            <a:ext cx="1424826" cy="1350750"/>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In Germany expert opinions such </a:t>
            </a:r>
            <a:r>
              <a:rPr lang="en-US" sz="900" dirty="0">
                <a:solidFill>
                  <a:schemeClr val="bg1"/>
                </a:solidFill>
              </a:rPr>
              <a:t>as </a:t>
            </a:r>
            <a:r>
              <a:rPr lang="en-US" sz="900" dirty="0" smtClean="0">
                <a:solidFill>
                  <a:schemeClr val="bg1"/>
                </a:solidFill>
              </a:rPr>
              <a:t>company </a:t>
            </a:r>
            <a:r>
              <a:rPr lang="en-US" sz="900" dirty="0">
                <a:solidFill>
                  <a:schemeClr val="bg1"/>
                </a:solidFill>
              </a:rPr>
              <a:t>valuation according to </a:t>
            </a:r>
            <a:r>
              <a:rPr lang="en-US" sz="900" dirty="0" smtClean="0">
                <a:solidFill>
                  <a:schemeClr val="bg1"/>
                </a:solidFill>
              </a:rPr>
              <a:t>standard </a:t>
            </a:r>
            <a:r>
              <a:rPr lang="en-US" sz="900" dirty="0">
                <a:solidFill>
                  <a:schemeClr val="bg1"/>
                </a:solidFill>
              </a:rPr>
              <a:t>IDW S1 and restructuring in accordance to </a:t>
            </a:r>
            <a:r>
              <a:rPr lang="en-US" sz="900" dirty="0" smtClean="0">
                <a:solidFill>
                  <a:schemeClr val="bg1"/>
                </a:solidFill>
              </a:rPr>
              <a:t>IDW S6 require a conclusive opinion on cash conversion without open questions</a:t>
            </a:r>
            <a:endParaRPr lang="en-US" sz="900" dirty="0">
              <a:solidFill>
                <a:schemeClr val="bg1"/>
              </a:solidFill>
            </a:endParaRPr>
          </a:p>
        </p:txBody>
      </p:sp>
      <p:pic>
        <p:nvPicPr>
          <p:cNvPr id="3" name="Grafik 2"/>
          <p:cNvPicPr>
            <a:picLocks noChangeAspect="1"/>
          </p:cNvPicPr>
          <p:nvPr>
            <p:custDataLst>
              <p:tags r:id="rId12"/>
            </p:custDataLst>
          </p:nvPr>
        </p:nvPicPr>
        <p:blipFill>
          <a:blip r:embed="rId17"/>
          <a:stretch>
            <a:fillRect/>
          </a:stretch>
        </p:blipFill>
        <p:spPr>
          <a:xfrm>
            <a:off x="-2793400" y="2157780"/>
            <a:ext cx="1981372" cy="2225233"/>
          </a:xfrm>
          <a:prstGeom prst="rect">
            <a:avLst/>
          </a:prstGeom>
        </p:spPr>
      </p:pic>
      <p:pic>
        <p:nvPicPr>
          <p:cNvPr id="5" name="Grafik 4"/>
          <p:cNvPicPr>
            <a:picLocks noChangeAspect="1"/>
          </p:cNvPicPr>
          <p:nvPr>
            <p:custDataLst>
              <p:tags r:id="rId13"/>
            </p:custDataLst>
          </p:nvPr>
        </p:nvPicPr>
        <p:blipFill>
          <a:blip r:embed="rId18"/>
          <a:stretch>
            <a:fillRect/>
          </a:stretch>
        </p:blipFill>
        <p:spPr>
          <a:xfrm>
            <a:off x="-2793400" y="2448091"/>
            <a:ext cx="1975275" cy="2219136"/>
          </a:xfrm>
          <a:prstGeom prst="rect">
            <a:avLst/>
          </a:prstGeom>
        </p:spPr>
      </p:pic>
    </p:spTree>
    <p:extLst>
      <p:ext uri="{BB962C8B-B14F-4D97-AF65-F5344CB8AC3E}">
        <p14:creationId xmlns:p14="http://schemas.microsoft.com/office/powerpoint/2010/main" val="3644840476"/>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FASFONT" val="Univers55"/>
</p:tagLst>
</file>

<file path=ppt/tags/tag11.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2.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3.xml><?xml version="1.0" encoding="utf-8"?>
<p:tagLst xmlns:a="http://schemas.openxmlformats.org/drawingml/2006/main" xmlns:r="http://schemas.openxmlformats.org/officeDocument/2006/relationships" xmlns:p="http://schemas.openxmlformats.org/presentationml/2006/main">
  <p:tag name="FASFONT" val="Univers55"/>
</p:tagLst>
</file>

<file path=ppt/tags/tag1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Cash definition!$A$2:$F$22"/>
</p:tagLst>
</file>

<file path=ppt/tags/tag15.xml><?xml version="1.0" encoding="utf-8"?>
<p:tagLst xmlns:a="http://schemas.openxmlformats.org/drawingml/2006/main" xmlns:r="http://schemas.openxmlformats.org/officeDocument/2006/relationships" xmlns:p="http://schemas.openxmlformats.org/presentationml/2006/main">
  <p:tag name="FASFONT" val="Univers55"/>
</p:tagLst>
</file>

<file path=ppt/tags/tag1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Cash definition!$A$2:$F$22"/>
  <p:tag name="WASTB" val="TRUE"/>
</p:tagLst>
</file>

<file path=ppt/tags/tag1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CF-Matrix-Scheme!$A$2:$K$34"/>
</p:tagLst>
</file>

<file path=ppt/tags/tag18.xml><?xml version="1.0" encoding="utf-8"?>
<p:tagLst xmlns:a="http://schemas.openxmlformats.org/drawingml/2006/main" xmlns:r="http://schemas.openxmlformats.org/officeDocument/2006/relationships" xmlns:p="http://schemas.openxmlformats.org/presentationml/2006/main">
  <p:tag name="FASFONT" val="Univers55"/>
</p:tagLst>
</file>

<file path=ppt/tags/tag19.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1.xml><?xml version="1.0" encoding="utf-8"?>
<p:tagLst xmlns:a="http://schemas.openxmlformats.org/drawingml/2006/main" xmlns:r="http://schemas.openxmlformats.org/officeDocument/2006/relationships" xmlns:p="http://schemas.openxmlformats.org/presentationml/2006/main">
  <p:tag name="FASFONT" val="Univers55"/>
</p:tagLst>
</file>

<file path=ppt/tags/tag22.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3.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4.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5.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6.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8.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9.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0.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1.xml><?xml version="1.0" encoding="utf-8"?>
<p:tagLst xmlns:a="http://schemas.openxmlformats.org/drawingml/2006/main" xmlns:r="http://schemas.openxmlformats.org/officeDocument/2006/relationships" xmlns:p="http://schemas.openxmlformats.org/presentationml/2006/main">
  <p:tag name="FASFONT" val="Univers55"/>
</p:tagLst>
</file>

<file path=ppt/tags/tag32.xml><?xml version="1.0" encoding="utf-8"?>
<p:tagLst xmlns:a="http://schemas.openxmlformats.org/drawingml/2006/main" xmlns:r="http://schemas.openxmlformats.org/officeDocument/2006/relationships" xmlns:p="http://schemas.openxmlformats.org/presentationml/2006/main">
  <p:tag name="FASFONT" val="Univers55"/>
</p:tagLst>
</file>

<file path=ppt/tags/tag33.xml><?xml version="1.0" encoding="utf-8"?>
<p:tagLst xmlns:a="http://schemas.openxmlformats.org/drawingml/2006/main" xmlns:r="http://schemas.openxmlformats.org/officeDocument/2006/relationships" xmlns:p="http://schemas.openxmlformats.org/presentationml/2006/main">
  <p:tag name="FASFONT" val="Univers55"/>
</p:tagLst>
</file>

<file path=ppt/tags/tag34.xml><?xml version="1.0" encoding="utf-8"?>
<p:tagLst xmlns:a="http://schemas.openxmlformats.org/drawingml/2006/main" xmlns:r="http://schemas.openxmlformats.org/officeDocument/2006/relationships" xmlns:p="http://schemas.openxmlformats.org/presentationml/2006/main">
  <p:tag name="FASFONT" val="Univers55"/>
</p:tagLst>
</file>

<file path=ppt/tags/tag35.xml><?xml version="1.0" encoding="utf-8"?>
<p:tagLst xmlns:a="http://schemas.openxmlformats.org/drawingml/2006/main" xmlns:r="http://schemas.openxmlformats.org/officeDocument/2006/relationships" xmlns:p="http://schemas.openxmlformats.org/presentationml/2006/main">
  <p:tag name="FASFONT" val="Univers55"/>
</p:tagLst>
</file>

<file path=ppt/tags/tag36.xml><?xml version="1.0" encoding="utf-8"?>
<p:tagLst xmlns:a="http://schemas.openxmlformats.org/drawingml/2006/main" xmlns:r="http://schemas.openxmlformats.org/officeDocument/2006/relationships" xmlns:p="http://schemas.openxmlformats.org/presentationml/2006/main">
  <p:tag name="FASFONT" val="Univers55"/>
</p:tagLst>
</file>

<file path=ppt/tags/tag3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CF-Matrix-Scheme!$A$2:$K$34"/>
  <p:tag name="WASTB" val="TRUE"/>
</p:tagLst>
</file>

<file path=ppt/tags/tag38.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9.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H$63:$K$75"/>
</p:tagLst>
</file>

<file path=ppt/tags/tag40.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41.xml><?xml version="1.0" encoding="utf-8"?>
<p:tagLst xmlns:a="http://schemas.openxmlformats.org/drawingml/2006/main" xmlns:r="http://schemas.openxmlformats.org/officeDocument/2006/relationships" xmlns:p="http://schemas.openxmlformats.org/presentationml/2006/main">
  <p:tag name="FASFONT" val="Univers55"/>
</p:tagLst>
</file>

<file path=ppt/tags/tag4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Summary CF Diagramm 2"/>
</p:tagLst>
</file>

<file path=ppt/tags/tag4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H$2:$K$20"/>
</p:tagLst>
</file>

<file path=ppt/tags/tag44.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45.xml><?xml version="1.0" encoding="utf-8"?>
<p:tagLst xmlns:a="http://schemas.openxmlformats.org/drawingml/2006/main" xmlns:r="http://schemas.openxmlformats.org/officeDocument/2006/relationships" xmlns:p="http://schemas.openxmlformats.org/presentationml/2006/main">
  <p:tag name="FASFONT" val="Univers55"/>
</p:tagLst>
</file>

<file path=ppt/tags/tag46.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47.xml><?xml version="1.0" encoding="utf-8"?>
<p:tagLst xmlns:a="http://schemas.openxmlformats.org/drawingml/2006/main" xmlns:r="http://schemas.openxmlformats.org/officeDocument/2006/relationships" xmlns:p="http://schemas.openxmlformats.org/presentationml/2006/main">
  <p:tag name="FASFONT" val="Univers55"/>
</p:tagLst>
</file>

<file path=ppt/tags/tag48.xml><?xml version="1.0" encoding="utf-8"?>
<p:tagLst xmlns:a="http://schemas.openxmlformats.org/drawingml/2006/main" xmlns:r="http://schemas.openxmlformats.org/officeDocument/2006/relationships" xmlns:p="http://schemas.openxmlformats.org/presentationml/2006/main">
  <p:tag name="FASFONT" val="Univers55"/>
</p:tagLst>
</file>

<file path=ppt/tags/tag4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Summary CF Diagramm 2"/>
  <p:tag name="WASTB" val="TRUE"/>
</p:tagLst>
</file>

<file path=ppt/tags/tag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Summary CF Diagramm 3"/>
</p:tagLst>
</file>

<file path=ppt/tags/tag5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H$2:$K$20"/>
  <p:tag name="WASTB" val="TRUE"/>
</p:tagLst>
</file>

<file path=ppt/tags/tag51.xml><?xml version="1.0" encoding="utf-8"?>
<p:tagLst xmlns:a="http://schemas.openxmlformats.org/drawingml/2006/main" xmlns:r="http://schemas.openxmlformats.org/officeDocument/2006/relationships" xmlns:p="http://schemas.openxmlformats.org/presentationml/2006/main">
  <p:tag name="FASFONT" val="Univers55"/>
</p:tagLst>
</file>

<file path=ppt/tags/tag52.xml><?xml version="1.0" encoding="utf-8"?>
<p:tagLst xmlns:a="http://schemas.openxmlformats.org/drawingml/2006/main" xmlns:r="http://schemas.openxmlformats.org/officeDocument/2006/relationships" xmlns:p="http://schemas.openxmlformats.org/presentationml/2006/main">
  <p:tag name="FASFONT" val="Univers55"/>
</p:tagLst>
</file>

<file path=ppt/tags/tag5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B$2:$E$33"/>
</p:tagLst>
</file>

<file path=ppt/tags/tag54.xml><?xml version="1.0" encoding="utf-8"?>
<p:tagLst xmlns:a="http://schemas.openxmlformats.org/drawingml/2006/main" xmlns:r="http://schemas.openxmlformats.org/officeDocument/2006/relationships" xmlns:p="http://schemas.openxmlformats.org/presentationml/2006/main">
  <p:tag name="FASFONT" val="Univers55"/>
</p:tagLst>
</file>

<file path=ppt/tags/tag55.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56.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5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58.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5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B$2:$E$33"/>
  <p:tag name="WASTB" val="TRUE"/>
</p:tagLst>
</file>

<file path=ppt/tags/tag6.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60.xml><?xml version="1.0" encoding="utf-8"?>
<p:tagLst xmlns:a="http://schemas.openxmlformats.org/drawingml/2006/main" xmlns:r="http://schemas.openxmlformats.org/officeDocument/2006/relationships" xmlns:p="http://schemas.openxmlformats.org/presentationml/2006/main">
  <p:tag name="FASFONT" val="Univers55"/>
</p:tagLst>
</file>

<file path=ppt/tags/tag61.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62.xml><?xml version="1.0" encoding="utf-8"?>
<p:tagLst xmlns:a="http://schemas.openxmlformats.org/drawingml/2006/main" xmlns:r="http://schemas.openxmlformats.org/officeDocument/2006/relationships" xmlns:p="http://schemas.openxmlformats.org/presentationml/2006/main">
  <p:tag name="FASFONT" val="Univers55"/>
</p:tagLst>
</file>

<file path=ppt/tags/tag6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CF 2012!$A$2:$K$35"/>
</p:tagLst>
</file>

<file path=ppt/tags/tag64.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65.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66.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6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68.xml><?xml version="1.0" encoding="utf-8"?>
<p:tagLst xmlns:a="http://schemas.openxmlformats.org/drawingml/2006/main" xmlns:r="http://schemas.openxmlformats.org/officeDocument/2006/relationships" xmlns:p="http://schemas.openxmlformats.org/presentationml/2006/main">
  <p:tag name="FASFONT" val="Univers55"/>
</p:tagLst>
</file>

<file path=ppt/tags/tag69.xml><?xml version="1.0" encoding="utf-8"?>
<p:tagLst xmlns:a="http://schemas.openxmlformats.org/drawingml/2006/main" xmlns:r="http://schemas.openxmlformats.org/officeDocument/2006/relationships" xmlns:p="http://schemas.openxmlformats.org/presentationml/2006/main">
  <p:tag name="FASFONT" val="Univers55"/>
</p:tagLst>
</file>

<file path=ppt/tags/tag7.xml><?xml version="1.0" encoding="utf-8"?>
<p:tagLst xmlns:a="http://schemas.openxmlformats.org/drawingml/2006/main" xmlns:r="http://schemas.openxmlformats.org/officeDocument/2006/relationships" xmlns:p="http://schemas.openxmlformats.org/presentationml/2006/main">
  <p:tag name="FASFONT" val="Univers55"/>
</p:tagLst>
</file>

<file path=ppt/tags/tag70.xml><?xml version="1.0" encoding="utf-8"?>
<p:tagLst xmlns:a="http://schemas.openxmlformats.org/drawingml/2006/main" xmlns:r="http://schemas.openxmlformats.org/officeDocument/2006/relationships" xmlns:p="http://schemas.openxmlformats.org/presentationml/2006/main">
  <p:tag name="FASFONT" val="Univers55"/>
</p:tagLst>
</file>

<file path=ppt/tags/tag71.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7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CF 2012!$A$2:$K$35"/>
  <p:tag name="WASTB" val="TRUE"/>
</p:tagLst>
</file>

<file path=ppt/tags/tag73.xml><?xml version="1.0" encoding="utf-8"?>
<p:tagLst xmlns:a="http://schemas.openxmlformats.org/drawingml/2006/main" xmlns:r="http://schemas.openxmlformats.org/officeDocument/2006/relationships" xmlns:p="http://schemas.openxmlformats.org/presentationml/2006/main">
  <p:tag name="ADV_TOP" val="270.4398"/>
  <p:tag name="ADV_LEFT" val="21.49992"/>
  <p:tag name="ADV_HEIGHT" val="16.56016"/>
  <p:tag name="ADV_WIDTH" val="362.875"/>
</p:tagLst>
</file>

<file path=ppt/tags/tag74.xml><?xml version="1.0" encoding="utf-8"?>
<p:tagLst xmlns:a="http://schemas.openxmlformats.org/drawingml/2006/main" xmlns:r="http://schemas.openxmlformats.org/officeDocument/2006/relationships" xmlns:p="http://schemas.openxmlformats.org/presentationml/2006/main">
  <p:tag name="FASFONT" val="Univers55"/>
</p:tagLst>
</file>

<file path=ppt/tags/tag7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Consolidated CF (2)!$B$3:$E$30"/>
</p:tagLst>
</file>

<file path=ppt/tags/tag76.xml><?xml version="1.0" encoding="utf-8"?>
<p:tagLst xmlns:a="http://schemas.openxmlformats.org/drawingml/2006/main" xmlns:r="http://schemas.openxmlformats.org/officeDocument/2006/relationships" xmlns:p="http://schemas.openxmlformats.org/presentationml/2006/main">
  <p:tag name="FASFONT" val="Univers55"/>
</p:tagLst>
</file>

<file path=ppt/tags/tag7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Consolidated CF (2)!$B$3:$E$30"/>
  <p:tag name="WASTB" val="TRUE"/>
</p:tagLst>
</file>

<file path=ppt/tags/tag78.xml><?xml version="1.0" encoding="utf-8"?>
<p:tagLst xmlns:a="http://schemas.openxmlformats.org/drawingml/2006/main" xmlns:r="http://schemas.openxmlformats.org/officeDocument/2006/relationships" xmlns:p="http://schemas.openxmlformats.org/presentationml/2006/main">
  <p:tag name="FASFONT" val="Univers55"/>
</p:tagLst>
</file>

<file path=ppt/tags/tag79.xml><?xml version="1.0" encoding="utf-8"?>
<p:tagLst xmlns:a="http://schemas.openxmlformats.org/drawingml/2006/main" xmlns:r="http://schemas.openxmlformats.org/officeDocument/2006/relationships" xmlns:p="http://schemas.openxmlformats.org/presentationml/2006/main">
  <p:tag name="COPYRIGHT1" val="TRUE"/>
</p:tagLst>
</file>

<file path=ppt/tags/tag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Summary CF Diagramm 3"/>
  <p:tag name="WASTB" val="TRUE"/>
</p:tagLst>
</file>

<file path=ppt/tags/tag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Cash Flow.xlsx]Summary CF!$H$63:$K$75"/>
  <p:tag name="WASTB" val="TRUE"/>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78266CA-EE15-4F02-8DCA-CA02EED44D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50B9EBD-B8F0-4A4B-81B1-DF236D014772}">
  <ds:schemaRef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C76AE2BC-F432-49E4-8712-E90EAA1A4CF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3945</Words>
  <Application>Microsoft Office PowerPoint</Application>
  <PresentationFormat>A4-Papier (210x297 mm)</PresentationFormat>
  <Paragraphs>248</Paragraphs>
  <Slides>14</Slides>
  <Notes>2</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14</vt:i4>
      </vt:variant>
    </vt:vector>
  </HeadingPairs>
  <TitlesOfParts>
    <vt:vector size="22" baseType="lpstr">
      <vt:lpstr>Arial</vt:lpstr>
      <vt:lpstr>Calibri</vt:lpstr>
      <vt:lpstr>KPMG Extralight</vt:lpstr>
      <vt:lpstr>KPMG Light</vt:lpstr>
      <vt:lpstr>Univers for KPMG Light</vt:lpstr>
      <vt:lpstr>Wingdings</vt:lpstr>
      <vt:lpstr>KPMG_Report_4x3_050216_2016</vt:lpstr>
      <vt:lpstr>Arbeitsblatt</vt:lpstr>
      <vt:lpstr>Workbook Cash Flow (Historical) </vt:lpstr>
      <vt:lpstr>Disclaimer</vt:lpstr>
      <vt:lpstr>Overview</vt:lpstr>
      <vt:lpstr>Pitfalls and lessons learned</vt:lpstr>
      <vt:lpstr>Core issues </vt:lpstr>
      <vt:lpstr>Direct versus indirect method</vt:lpstr>
      <vt:lpstr>Definition of cash</vt:lpstr>
      <vt:lpstr>Sample format (indirect method)</vt:lpstr>
      <vt:lpstr>Example Analysis 1 – Cash conversion and operating cash flow</vt:lpstr>
      <vt:lpstr>Example Analysis 1 – Cash flow summary</vt:lpstr>
      <vt:lpstr>Example Analysis 1 – Cash flow workings 2012</vt:lpstr>
      <vt:lpstr>Example Analysis 2 – Supporting analysis CF (1/2)</vt:lpstr>
      <vt:lpstr>Example Analysis 2 – Supporting analysis CF (2/2)</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178</cp:revision>
  <dcterms:created xsi:type="dcterms:W3CDTF">2016-06-20T11:42:26Z</dcterms:created>
  <dcterms:modified xsi:type="dcterms:W3CDTF">2017-04-21T08:15:08Z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